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4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66" r:id="rId3"/>
    <p:sldMasterId id="2147483679" r:id="rId4"/>
    <p:sldMasterId id="2147483692" r:id="rId5"/>
    <p:sldMasterId id="2147483705" r:id="rId6"/>
    <p:sldMasterId id="2147483718" r:id="rId7"/>
  </p:sldMasterIdLst>
  <p:notesMasterIdLst>
    <p:notesMasterId r:id="rId36"/>
  </p:notesMasterIdLst>
  <p:sldIdLst>
    <p:sldId id="2519" r:id="rId8"/>
    <p:sldId id="2520" r:id="rId9"/>
    <p:sldId id="2521" r:id="rId10"/>
    <p:sldId id="2571" r:id="rId11"/>
    <p:sldId id="2558" r:id="rId12"/>
    <p:sldId id="2559" r:id="rId13"/>
    <p:sldId id="2572" r:id="rId14"/>
    <p:sldId id="2605" r:id="rId15"/>
    <p:sldId id="2526" r:id="rId16"/>
    <p:sldId id="2560" r:id="rId17"/>
    <p:sldId id="2561" r:id="rId18"/>
    <p:sldId id="2594" r:id="rId19"/>
    <p:sldId id="2562" r:id="rId20"/>
    <p:sldId id="2563" r:id="rId21"/>
    <p:sldId id="2595" r:id="rId22"/>
    <p:sldId id="2564" r:id="rId23"/>
    <p:sldId id="2565" r:id="rId24"/>
    <p:sldId id="2566" r:id="rId25"/>
    <p:sldId id="2567" r:id="rId26"/>
    <p:sldId id="2596" r:id="rId27"/>
    <p:sldId id="2569" r:id="rId28"/>
    <p:sldId id="2597" r:id="rId29"/>
    <p:sldId id="2570" r:id="rId30"/>
    <p:sldId id="2531" r:id="rId31"/>
    <p:sldId id="2576" r:id="rId32"/>
    <p:sldId id="2577" r:id="rId33"/>
    <p:sldId id="2599" r:id="rId34"/>
    <p:sldId id="2598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7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yuh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13B"/>
    <a:srgbClr val="C82C41"/>
    <a:srgbClr val="92888B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49" autoAdjust="0"/>
  </p:normalViewPr>
  <p:slideViewPr>
    <p:cSldViewPr snapToGrid="0" showGuides="1">
      <p:cViewPr varScale="1">
        <p:scale>
          <a:sx n="106" d="100"/>
          <a:sy n="106" d="100"/>
        </p:scale>
        <p:origin x="1075" y="72"/>
      </p:cViewPr>
      <p:guideLst>
        <p:guide orient="horz" pos="2107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34775-AE1A-4BB0-AEE2-86E2C417BF96}" type="doc">
      <dgm:prSet loTypeId="urn:microsoft.com/office/officeart/2005/8/layout/cycle4#1" loCatId="matrix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62149564-979E-403C-8F72-3111FCCD38DC}">
      <dgm:prSet phldrT="[文本]" custT="1"/>
      <dgm:spPr/>
      <dgm:t>
        <a:bodyPr/>
        <a:lstStyle/>
        <a:p>
          <a:r>
            <a:rPr lang="zh-CN" altLang="en-US" sz="2000" dirty="0"/>
            <a:t>市场需求</a:t>
          </a:r>
        </a:p>
      </dgm:t>
    </dgm:pt>
    <dgm:pt modelId="{F3699647-88B8-41F6-B40F-EA26E6FF49DE}" type="parTrans" cxnId="{77D432A2-A3EE-4657-87D3-380B46A87A0E}">
      <dgm:prSet/>
      <dgm:spPr/>
      <dgm:t>
        <a:bodyPr/>
        <a:lstStyle/>
        <a:p>
          <a:endParaRPr lang="zh-CN" altLang="en-US"/>
        </a:p>
      </dgm:t>
    </dgm:pt>
    <dgm:pt modelId="{3C14D9BC-CA61-445C-9C75-349E0265AC2B}" type="sibTrans" cxnId="{77D432A2-A3EE-4657-87D3-380B46A87A0E}">
      <dgm:prSet/>
      <dgm:spPr/>
      <dgm:t>
        <a:bodyPr/>
        <a:lstStyle/>
        <a:p>
          <a:endParaRPr lang="zh-CN" altLang="en-US"/>
        </a:p>
      </dgm:t>
    </dgm:pt>
    <dgm:pt modelId="{CB79C426-13E1-48BC-B3E1-5B1A089590EB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疫情结束之后出行人数的大幅增加造成</a:t>
          </a:r>
          <a:r>
            <a:rPr lang="zh-CN" altLang="en-US" sz="1400" b="1" dirty="0"/>
            <a:t>市场需求的扩张</a:t>
          </a:r>
          <a:r>
            <a:rPr lang="zh-CN" altLang="en-US" sz="1400" dirty="0"/>
            <a:t>。经常会出现司机接单过慢的情况。</a:t>
          </a:r>
        </a:p>
      </dgm:t>
    </dgm:pt>
    <dgm:pt modelId="{1668000D-BDE8-43B2-822A-13C5EF1C376B}" type="parTrans" cxnId="{37884797-B81A-4B2B-BA08-9C9B1B3B4356}">
      <dgm:prSet/>
      <dgm:spPr/>
      <dgm:t>
        <a:bodyPr/>
        <a:lstStyle/>
        <a:p>
          <a:endParaRPr lang="zh-CN" altLang="en-US"/>
        </a:p>
      </dgm:t>
    </dgm:pt>
    <dgm:pt modelId="{813C42C2-038B-4C18-9C39-65A03DDD3FD7}" type="sibTrans" cxnId="{37884797-B81A-4B2B-BA08-9C9B1B3B4356}">
      <dgm:prSet/>
      <dgm:spPr/>
      <dgm:t>
        <a:bodyPr/>
        <a:lstStyle/>
        <a:p>
          <a:endParaRPr lang="zh-CN" altLang="en-US"/>
        </a:p>
      </dgm:t>
    </dgm:pt>
    <dgm:pt modelId="{52CC65F7-8EBF-4655-80B8-F230B6A00ACD}">
      <dgm:prSet phldrT="[文本]" custT="1"/>
      <dgm:spPr/>
      <dgm:t>
        <a:bodyPr/>
        <a:lstStyle/>
        <a:p>
          <a:r>
            <a:rPr lang="zh-CN" altLang="en-US" sz="2000" dirty="0"/>
            <a:t>竞争情况</a:t>
          </a:r>
        </a:p>
      </dgm:t>
    </dgm:pt>
    <dgm:pt modelId="{3A32333C-030A-4447-B469-E0195B3BD957}" type="parTrans" cxnId="{D197CFA6-483C-4E73-A6AD-62AE2D7BB69D}">
      <dgm:prSet/>
      <dgm:spPr/>
      <dgm:t>
        <a:bodyPr/>
        <a:lstStyle/>
        <a:p>
          <a:endParaRPr lang="zh-CN" altLang="en-US"/>
        </a:p>
      </dgm:t>
    </dgm:pt>
    <dgm:pt modelId="{273B0E9D-7E1F-4BE7-9BA4-FA139C793FCC}" type="sibTrans" cxnId="{D197CFA6-483C-4E73-A6AD-62AE2D7BB69D}">
      <dgm:prSet/>
      <dgm:spPr/>
      <dgm:t>
        <a:bodyPr/>
        <a:lstStyle/>
        <a:p>
          <a:endParaRPr lang="zh-CN" altLang="en-US"/>
        </a:p>
      </dgm:t>
    </dgm:pt>
    <dgm:pt modelId="{99D3BA22-D197-435F-B3D9-D58395365D85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目前主流的平台有高德、滴滴出行、花小猪等。但是由于滴滴出行的违规导致</a:t>
          </a:r>
          <a:r>
            <a:rPr lang="zh-CN" altLang="en-US" sz="1400" b="1" dirty="0"/>
            <a:t>市场份额的下降，</a:t>
          </a:r>
          <a:r>
            <a:rPr lang="zh-CN" altLang="en-US" sz="1400" dirty="0"/>
            <a:t> </a:t>
          </a:r>
        </a:p>
      </dgm:t>
    </dgm:pt>
    <dgm:pt modelId="{890C3B56-D9CB-4129-BBE6-8DF1515BC101}" type="parTrans" cxnId="{0C6B24D3-0EC4-4E2E-8AE0-778F56526B01}">
      <dgm:prSet/>
      <dgm:spPr/>
      <dgm:t>
        <a:bodyPr/>
        <a:lstStyle/>
        <a:p>
          <a:endParaRPr lang="zh-CN" altLang="en-US"/>
        </a:p>
      </dgm:t>
    </dgm:pt>
    <dgm:pt modelId="{AE19C979-B473-4CFE-8007-F47151C01F12}" type="sibTrans" cxnId="{0C6B24D3-0EC4-4E2E-8AE0-778F56526B01}">
      <dgm:prSet/>
      <dgm:spPr/>
      <dgm:t>
        <a:bodyPr/>
        <a:lstStyle/>
        <a:p>
          <a:endParaRPr lang="zh-CN" altLang="en-US"/>
        </a:p>
      </dgm:t>
    </dgm:pt>
    <dgm:pt modelId="{4A5E27B6-362E-424A-A414-22B9660CC758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    竞争力下降。</a:t>
          </a:r>
        </a:p>
      </dgm:t>
    </dgm:pt>
    <dgm:pt modelId="{E2FFEB62-3F16-4602-AA2C-97D3C3BC7BEF}" type="parTrans" cxnId="{A66FBDDB-FB58-48DD-8F41-A4FFEFEB5269}">
      <dgm:prSet/>
      <dgm:spPr/>
    </dgm:pt>
    <dgm:pt modelId="{4BAA1C4B-944F-4FD6-958C-5735A2F26ED9}" type="sibTrans" cxnId="{A66FBDDB-FB58-48DD-8F41-A4FFEFEB5269}">
      <dgm:prSet/>
      <dgm:spPr/>
    </dgm:pt>
    <dgm:pt modelId="{C98C3FC1-C560-42A5-A097-9E474B23AB91}">
      <dgm:prSet phldrT="[文本]" custT="1"/>
      <dgm:spPr/>
      <dgm:t>
        <a:bodyPr/>
        <a:lstStyle/>
        <a:p>
          <a:r>
            <a:rPr lang="zh-CN" altLang="en-US" sz="2000" dirty="0"/>
            <a:t>定价策略</a:t>
          </a:r>
        </a:p>
      </dgm:t>
    </dgm:pt>
    <dgm:pt modelId="{E984DC87-4F28-4207-8ED3-C3EB1647FF4E}" type="parTrans" cxnId="{857DDBFE-F330-414B-A62B-BEBDADB052B6}">
      <dgm:prSet/>
      <dgm:spPr/>
      <dgm:t>
        <a:bodyPr/>
        <a:lstStyle/>
        <a:p>
          <a:endParaRPr lang="zh-CN" altLang="en-US"/>
        </a:p>
      </dgm:t>
    </dgm:pt>
    <dgm:pt modelId="{420B961C-F30C-4918-B7E5-837EFD93D051}" type="sibTrans" cxnId="{857DDBFE-F330-414B-A62B-BEBDADB052B6}">
      <dgm:prSet/>
      <dgm:spPr/>
      <dgm:t>
        <a:bodyPr/>
        <a:lstStyle/>
        <a:p>
          <a:endParaRPr lang="zh-CN" altLang="en-US"/>
        </a:p>
      </dgm:t>
    </dgm:pt>
    <dgm:pt modelId="{04BA2589-0CF2-48E1-BFE5-DB1A4D54E221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b="1" dirty="0"/>
            <a:t>前期吸引用户</a:t>
          </a:r>
          <a:r>
            <a:rPr lang="zh-CN" altLang="en-US" sz="1400" dirty="0"/>
            <a:t>加入可以以</a:t>
          </a:r>
          <a:r>
            <a:rPr lang="zh-CN" altLang="en-US" sz="1400" b="1" dirty="0"/>
            <a:t>价格差</a:t>
          </a:r>
          <a:r>
            <a:rPr lang="zh-CN" altLang="en-US" sz="1400" dirty="0"/>
            <a:t>。待用户稳定后再回归正常定价。</a:t>
          </a:r>
          <a:endParaRPr sz="1400"/>
        </a:p>
      </dgm:t>
    </dgm:pt>
    <dgm:pt modelId="{26F92F0F-B4F2-4F8B-B676-682F534A7F80}" type="parTrans" cxnId="{3C2480AF-064B-49E6-BE06-F92EB6712B34}">
      <dgm:prSet/>
      <dgm:spPr/>
      <dgm:t>
        <a:bodyPr/>
        <a:lstStyle/>
        <a:p>
          <a:endParaRPr lang="zh-CN" altLang="en-US"/>
        </a:p>
      </dgm:t>
    </dgm:pt>
    <dgm:pt modelId="{AD8534CC-59A1-473B-9E1E-ACB0CC3E874F}" type="sibTrans" cxnId="{3C2480AF-064B-49E6-BE06-F92EB6712B34}">
      <dgm:prSet/>
      <dgm:spPr/>
      <dgm:t>
        <a:bodyPr/>
        <a:lstStyle/>
        <a:p>
          <a:endParaRPr lang="zh-CN" altLang="en-US"/>
        </a:p>
      </dgm:t>
    </dgm:pt>
    <dgm:pt modelId="{22C12BEB-7543-4013-820A-B17599DAC52B}">
      <dgm:prSet phldrT="[文本]" custT="1"/>
      <dgm:spPr/>
      <dgm:t>
        <a:bodyPr/>
        <a:lstStyle/>
        <a:p>
          <a:r>
            <a:rPr lang="zh-CN" altLang="en-US" sz="2000" dirty="0"/>
            <a:t>成本控制</a:t>
          </a:r>
        </a:p>
      </dgm:t>
    </dgm:pt>
    <dgm:pt modelId="{21F3761B-6262-4724-A307-47D20C94A301}" type="parTrans" cxnId="{FEEBB0D8-3A4C-4DDC-B4E7-FEEFFA65BBD2}">
      <dgm:prSet/>
      <dgm:spPr/>
      <dgm:t>
        <a:bodyPr/>
        <a:lstStyle/>
        <a:p>
          <a:endParaRPr lang="zh-CN" altLang="en-US"/>
        </a:p>
      </dgm:t>
    </dgm:pt>
    <dgm:pt modelId="{77141164-034D-485F-B925-047987961A09}" type="sibTrans" cxnId="{FEEBB0D8-3A4C-4DDC-B4E7-FEEFFA65BBD2}">
      <dgm:prSet/>
      <dgm:spPr/>
      <dgm:t>
        <a:bodyPr/>
        <a:lstStyle/>
        <a:p>
          <a:endParaRPr lang="zh-CN" altLang="en-US"/>
        </a:p>
      </dgm:t>
    </dgm:pt>
    <dgm:pt modelId="{C57620A6-41D4-49E1-A1F9-24172C15CFEA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>
              <a:latin typeface="+mn-lt"/>
            </a:rPr>
            <a:t>开发成本估算为</a:t>
          </a:r>
          <a:r>
            <a:rPr lang="en-US" altLang="zh-CN" sz="1400" dirty="0">
              <a:latin typeface="+mn-lt"/>
            </a:rPr>
            <a:t>49.2</a:t>
          </a:r>
          <a:r>
            <a:rPr lang="zh-CN" altLang="en-US" sz="1400" dirty="0">
              <a:latin typeface="+mn-lt"/>
            </a:rPr>
            <a:t>万，这对于一个能实际上线的软件是</a:t>
          </a:r>
          <a:r>
            <a:rPr lang="zh-CN" altLang="en-US" sz="1400" b="1" dirty="0">
              <a:latin typeface="+mn-lt"/>
            </a:rPr>
            <a:t>非常低的成本</a:t>
          </a:r>
          <a:r>
            <a:rPr lang="zh-CN" altLang="en-US" sz="1400" dirty="0">
              <a:latin typeface="+mn-lt"/>
            </a:rPr>
            <a:t>。后期运营维护费用也较低。</a:t>
          </a:r>
        </a:p>
      </dgm:t>
    </dgm:pt>
    <dgm:pt modelId="{CC78DAB3-C174-485C-8F31-461260DAC58F}" type="parTrans" cxnId="{461028CD-1CE9-458C-A179-D7494262FBB5}">
      <dgm:prSet/>
      <dgm:spPr/>
      <dgm:t>
        <a:bodyPr/>
        <a:lstStyle/>
        <a:p>
          <a:endParaRPr lang="zh-CN" altLang="en-US"/>
        </a:p>
      </dgm:t>
    </dgm:pt>
    <dgm:pt modelId="{DE0E4B00-A4A1-48C4-A529-1C7EC6D1720B}" type="sibTrans" cxnId="{461028CD-1CE9-458C-A179-D7494262FBB5}">
      <dgm:prSet/>
      <dgm:spPr/>
      <dgm:t>
        <a:bodyPr/>
        <a:lstStyle/>
        <a:p>
          <a:endParaRPr lang="zh-CN" altLang="en-US"/>
        </a:p>
      </dgm:t>
    </dgm:pt>
    <dgm:pt modelId="{E1C4F9C2-9965-4BFB-83E1-CAF10AF5B68D}" type="pres">
      <dgm:prSet presAssocID="{D5D34775-AE1A-4BB0-AEE2-86E2C417BF9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EA954F5-781D-4A4D-BC04-C67700E4F1A0}" type="pres">
      <dgm:prSet presAssocID="{D5D34775-AE1A-4BB0-AEE2-86E2C417BF96}" presName="children" presStyleCnt="0"/>
      <dgm:spPr/>
    </dgm:pt>
    <dgm:pt modelId="{0879AE3A-6A2A-4A30-8FCF-45CAE01408AC}" type="pres">
      <dgm:prSet presAssocID="{D5D34775-AE1A-4BB0-AEE2-86E2C417BF96}" presName="child1group" presStyleCnt="0"/>
      <dgm:spPr/>
    </dgm:pt>
    <dgm:pt modelId="{F8A099D9-598B-4379-9628-15D24950943C}" type="pres">
      <dgm:prSet presAssocID="{D5D34775-AE1A-4BB0-AEE2-86E2C417BF96}" presName="child1" presStyleLbl="bgAcc1" presStyleIdx="0" presStyleCnt="4" custScaleX="135818" custScaleY="99595" custLinFactNeighborX="-6945" custLinFactNeighborY="587"/>
      <dgm:spPr/>
    </dgm:pt>
    <dgm:pt modelId="{380CFE87-A382-4B2E-BAD0-C8E50D84B31E}" type="pres">
      <dgm:prSet presAssocID="{D5D34775-AE1A-4BB0-AEE2-86E2C417BF96}" presName="child1Text" presStyleLbl="bgAcc1" presStyleIdx="0" presStyleCnt="4">
        <dgm:presLayoutVars>
          <dgm:bulletEnabled val="1"/>
        </dgm:presLayoutVars>
      </dgm:prSet>
      <dgm:spPr/>
    </dgm:pt>
    <dgm:pt modelId="{E9956C5E-0982-482E-BFB4-7FF10FDE75B6}" type="pres">
      <dgm:prSet presAssocID="{D5D34775-AE1A-4BB0-AEE2-86E2C417BF96}" presName="child2group" presStyleCnt="0"/>
      <dgm:spPr/>
    </dgm:pt>
    <dgm:pt modelId="{5E961FE1-AD3F-4C5F-B863-99A680D728A9}" type="pres">
      <dgm:prSet presAssocID="{D5D34775-AE1A-4BB0-AEE2-86E2C417BF96}" presName="child2" presStyleLbl="bgAcc1" presStyleIdx="1" presStyleCnt="4" custScaleX="136087" custScaleY="105983"/>
      <dgm:spPr/>
    </dgm:pt>
    <dgm:pt modelId="{64347F0B-D6F3-42CA-82EE-4694F83EF0DE}" type="pres">
      <dgm:prSet presAssocID="{D5D34775-AE1A-4BB0-AEE2-86E2C417BF96}" presName="child2Text" presStyleLbl="bgAcc1" presStyleIdx="1" presStyleCnt="4">
        <dgm:presLayoutVars>
          <dgm:bulletEnabled val="1"/>
        </dgm:presLayoutVars>
      </dgm:prSet>
      <dgm:spPr/>
    </dgm:pt>
    <dgm:pt modelId="{77C7DCC4-75CF-42FC-929A-39606BDE110C}" type="pres">
      <dgm:prSet presAssocID="{D5D34775-AE1A-4BB0-AEE2-86E2C417BF96}" presName="child3group" presStyleCnt="0"/>
      <dgm:spPr/>
    </dgm:pt>
    <dgm:pt modelId="{D5F10ECE-C4D3-4CE5-85C5-88E43C6B9DF6}" type="pres">
      <dgm:prSet presAssocID="{D5D34775-AE1A-4BB0-AEE2-86E2C417BF96}" presName="child3" presStyleLbl="bgAcc1" presStyleIdx="2" presStyleCnt="4" custScaleX="132322" custLinFactNeighborX="7788" custLinFactNeighborY="1266"/>
      <dgm:spPr/>
    </dgm:pt>
    <dgm:pt modelId="{B5CBDEBF-D167-45A5-A1A0-194B904C62F6}" type="pres">
      <dgm:prSet presAssocID="{D5D34775-AE1A-4BB0-AEE2-86E2C417BF96}" presName="child3Text" presStyleLbl="bgAcc1" presStyleIdx="2" presStyleCnt="4">
        <dgm:presLayoutVars>
          <dgm:bulletEnabled val="1"/>
        </dgm:presLayoutVars>
      </dgm:prSet>
      <dgm:spPr/>
    </dgm:pt>
    <dgm:pt modelId="{9E9D9408-5EC8-43F6-8D4E-6413FA1EA8A4}" type="pres">
      <dgm:prSet presAssocID="{D5D34775-AE1A-4BB0-AEE2-86E2C417BF96}" presName="child4group" presStyleCnt="0"/>
      <dgm:spPr/>
    </dgm:pt>
    <dgm:pt modelId="{E40E31DD-A15F-44A4-A8B4-EABEBE9555BB}" type="pres">
      <dgm:prSet presAssocID="{D5D34775-AE1A-4BB0-AEE2-86E2C417BF96}" presName="child4" presStyleLbl="bgAcc1" presStyleIdx="3" presStyleCnt="4" custScaleX="141993" custLinFactNeighborX="-6969"/>
      <dgm:spPr/>
    </dgm:pt>
    <dgm:pt modelId="{9EB3C043-43D6-4668-9F2C-124041771110}" type="pres">
      <dgm:prSet presAssocID="{D5D34775-AE1A-4BB0-AEE2-86E2C417BF96}" presName="child4Text" presStyleLbl="bgAcc1" presStyleIdx="3" presStyleCnt="4">
        <dgm:presLayoutVars>
          <dgm:bulletEnabled val="1"/>
        </dgm:presLayoutVars>
      </dgm:prSet>
      <dgm:spPr/>
    </dgm:pt>
    <dgm:pt modelId="{FF60BA53-5A5F-4AD6-9F15-EC009AE723B9}" type="pres">
      <dgm:prSet presAssocID="{D5D34775-AE1A-4BB0-AEE2-86E2C417BF96}" presName="childPlaceholder" presStyleCnt="0"/>
      <dgm:spPr/>
    </dgm:pt>
    <dgm:pt modelId="{6229EEC3-0AEA-4A7C-B53B-FB5E2444C280}" type="pres">
      <dgm:prSet presAssocID="{D5D34775-AE1A-4BB0-AEE2-86E2C417BF96}" presName="circle" presStyleCnt="0"/>
      <dgm:spPr/>
    </dgm:pt>
    <dgm:pt modelId="{4885A6BC-D989-445D-B2D2-099B1DC86783}" type="pres">
      <dgm:prSet presAssocID="{D5D34775-AE1A-4BB0-AEE2-86E2C417BF9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2AAD093-33AF-48F5-ADF3-BA66303EBEA5}" type="pres">
      <dgm:prSet presAssocID="{D5D34775-AE1A-4BB0-AEE2-86E2C417BF9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A6252D2-CD36-4842-BFE7-2A77B3FA5E87}" type="pres">
      <dgm:prSet presAssocID="{D5D34775-AE1A-4BB0-AEE2-86E2C417BF9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8000C33F-4E21-4B5E-82C9-F352B63D7A73}" type="pres">
      <dgm:prSet presAssocID="{D5D34775-AE1A-4BB0-AEE2-86E2C417BF9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8603B73C-609E-4DCE-9AD7-29096FC0BA56}" type="pres">
      <dgm:prSet presAssocID="{D5D34775-AE1A-4BB0-AEE2-86E2C417BF96}" presName="quadrantPlaceholder" presStyleCnt="0"/>
      <dgm:spPr/>
    </dgm:pt>
    <dgm:pt modelId="{374351A7-E9EE-4657-A676-82BEE72BA3A7}" type="pres">
      <dgm:prSet presAssocID="{D5D34775-AE1A-4BB0-AEE2-86E2C417BF96}" presName="center1" presStyleLbl="fgShp" presStyleIdx="0" presStyleCnt="2"/>
      <dgm:spPr/>
    </dgm:pt>
    <dgm:pt modelId="{A687C107-6A08-4962-AEF7-BD87665AD17A}" type="pres">
      <dgm:prSet presAssocID="{D5D34775-AE1A-4BB0-AEE2-86E2C417BF96}" presName="center2" presStyleLbl="fgShp" presStyleIdx="1" presStyleCnt="2"/>
      <dgm:spPr/>
    </dgm:pt>
  </dgm:ptLst>
  <dgm:cxnLst>
    <dgm:cxn modelId="{54041E1F-0094-4A70-9864-FD03583BDE39}" type="presOf" srcId="{99D3BA22-D197-435F-B3D9-D58395365D85}" destId="{5E961FE1-AD3F-4C5F-B863-99A680D728A9}" srcOrd="0" destOrd="0" presId="urn:microsoft.com/office/officeart/2005/8/layout/cycle4#1"/>
    <dgm:cxn modelId="{10AD7F5C-7161-46CA-83B7-3A388497A800}" type="presOf" srcId="{4A5E27B6-362E-424A-A414-22B9660CC758}" destId="{5E961FE1-AD3F-4C5F-B863-99A680D728A9}" srcOrd="0" destOrd="1" presId="urn:microsoft.com/office/officeart/2005/8/layout/cycle4#1"/>
    <dgm:cxn modelId="{11D27B61-1D77-41F7-B70D-952F823E83CF}" type="presOf" srcId="{C57620A6-41D4-49E1-A1F9-24172C15CFEA}" destId="{9EB3C043-43D6-4668-9F2C-124041771110}" srcOrd="1" destOrd="0" presId="urn:microsoft.com/office/officeart/2005/8/layout/cycle4#1"/>
    <dgm:cxn modelId="{CB14C250-B34C-4AAF-ABBD-18A2FFB75DF2}" type="presOf" srcId="{D5D34775-AE1A-4BB0-AEE2-86E2C417BF96}" destId="{E1C4F9C2-9965-4BFB-83E1-CAF10AF5B68D}" srcOrd="0" destOrd="0" presId="urn:microsoft.com/office/officeart/2005/8/layout/cycle4#1"/>
    <dgm:cxn modelId="{97BB1758-9244-4AB7-A832-696841952A4C}" type="presOf" srcId="{C57620A6-41D4-49E1-A1F9-24172C15CFEA}" destId="{E40E31DD-A15F-44A4-A8B4-EABEBE9555BB}" srcOrd="0" destOrd="0" presId="urn:microsoft.com/office/officeart/2005/8/layout/cycle4#1"/>
    <dgm:cxn modelId="{F23F727B-3836-44A4-BC52-01A483DB62D4}" type="presOf" srcId="{62149564-979E-403C-8F72-3111FCCD38DC}" destId="{4885A6BC-D989-445D-B2D2-099B1DC86783}" srcOrd="0" destOrd="0" presId="urn:microsoft.com/office/officeart/2005/8/layout/cycle4#1"/>
    <dgm:cxn modelId="{76435594-5789-4F06-B681-1A7CD4FAC98F}" type="presOf" srcId="{22C12BEB-7543-4013-820A-B17599DAC52B}" destId="{8000C33F-4E21-4B5E-82C9-F352B63D7A73}" srcOrd="0" destOrd="0" presId="urn:microsoft.com/office/officeart/2005/8/layout/cycle4#1"/>
    <dgm:cxn modelId="{37884797-B81A-4B2B-BA08-9C9B1B3B4356}" srcId="{62149564-979E-403C-8F72-3111FCCD38DC}" destId="{CB79C426-13E1-48BC-B3E1-5B1A089590EB}" srcOrd="0" destOrd="0" parTransId="{1668000D-BDE8-43B2-822A-13C5EF1C376B}" sibTransId="{813C42C2-038B-4C18-9C39-65A03DDD3FD7}"/>
    <dgm:cxn modelId="{77D432A2-A3EE-4657-87D3-380B46A87A0E}" srcId="{D5D34775-AE1A-4BB0-AEE2-86E2C417BF96}" destId="{62149564-979E-403C-8F72-3111FCCD38DC}" srcOrd="0" destOrd="0" parTransId="{F3699647-88B8-41F6-B40F-EA26E6FF49DE}" sibTransId="{3C14D9BC-CA61-445C-9C75-349E0265AC2B}"/>
    <dgm:cxn modelId="{D197CFA6-483C-4E73-A6AD-62AE2D7BB69D}" srcId="{D5D34775-AE1A-4BB0-AEE2-86E2C417BF96}" destId="{52CC65F7-8EBF-4655-80B8-F230B6A00ACD}" srcOrd="1" destOrd="0" parTransId="{3A32333C-030A-4447-B469-E0195B3BD957}" sibTransId="{273B0E9D-7E1F-4BE7-9BA4-FA139C793FCC}"/>
    <dgm:cxn modelId="{6C4E3CA8-8CEB-4D01-B351-EE8C188B998A}" type="presOf" srcId="{04BA2589-0CF2-48E1-BFE5-DB1A4D54E221}" destId="{D5F10ECE-C4D3-4CE5-85C5-88E43C6B9DF6}" srcOrd="0" destOrd="0" presId="urn:microsoft.com/office/officeart/2005/8/layout/cycle4#1"/>
    <dgm:cxn modelId="{1B9C34AE-900D-4051-A773-2EF0AEFB1D68}" type="presOf" srcId="{04BA2589-0CF2-48E1-BFE5-DB1A4D54E221}" destId="{B5CBDEBF-D167-45A5-A1A0-194B904C62F6}" srcOrd="1" destOrd="0" presId="urn:microsoft.com/office/officeart/2005/8/layout/cycle4#1"/>
    <dgm:cxn modelId="{3C2480AF-064B-49E6-BE06-F92EB6712B34}" srcId="{C98C3FC1-C560-42A5-A097-9E474B23AB91}" destId="{04BA2589-0CF2-48E1-BFE5-DB1A4D54E221}" srcOrd="0" destOrd="0" parTransId="{26F92F0F-B4F2-4F8B-B676-682F534A7F80}" sibTransId="{AD8534CC-59A1-473B-9E1E-ACB0CC3E874F}"/>
    <dgm:cxn modelId="{7D0419B8-6B92-4265-8097-B3E81C876CC5}" type="presOf" srcId="{52CC65F7-8EBF-4655-80B8-F230B6A00ACD}" destId="{82AAD093-33AF-48F5-ADF3-BA66303EBEA5}" srcOrd="0" destOrd="0" presId="urn:microsoft.com/office/officeart/2005/8/layout/cycle4#1"/>
    <dgm:cxn modelId="{461028CD-1CE9-458C-A179-D7494262FBB5}" srcId="{22C12BEB-7543-4013-820A-B17599DAC52B}" destId="{C57620A6-41D4-49E1-A1F9-24172C15CFEA}" srcOrd="0" destOrd="0" parTransId="{CC78DAB3-C174-485C-8F31-461260DAC58F}" sibTransId="{DE0E4B00-A4A1-48C4-A529-1C7EC6D1720B}"/>
    <dgm:cxn modelId="{191F7FCE-1E22-4C24-8A78-94C0D490A4C7}" type="presOf" srcId="{4A5E27B6-362E-424A-A414-22B9660CC758}" destId="{64347F0B-D6F3-42CA-82EE-4694F83EF0DE}" srcOrd="1" destOrd="1" presId="urn:microsoft.com/office/officeart/2005/8/layout/cycle4#1"/>
    <dgm:cxn modelId="{0C6B24D3-0EC4-4E2E-8AE0-778F56526B01}" srcId="{52CC65F7-8EBF-4655-80B8-F230B6A00ACD}" destId="{99D3BA22-D197-435F-B3D9-D58395365D85}" srcOrd="0" destOrd="0" parTransId="{890C3B56-D9CB-4129-BBE6-8DF1515BC101}" sibTransId="{AE19C979-B473-4CFE-8007-F47151C01F12}"/>
    <dgm:cxn modelId="{FEEBB0D8-3A4C-4DDC-B4E7-FEEFFA65BBD2}" srcId="{D5D34775-AE1A-4BB0-AEE2-86E2C417BF96}" destId="{22C12BEB-7543-4013-820A-B17599DAC52B}" srcOrd="3" destOrd="0" parTransId="{21F3761B-6262-4724-A307-47D20C94A301}" sibTransId="{77141164-034D-485F-B925-047987961A09}"/>
    <dgm:cxn modelId="{A66FBDDB-FB58-48DD-8F41-A4FFEFEB5269}" srcId="{52CC65F7-8EBF-4655-80B8-F230B6A00ACD}" destId="{4A5E27B6-362E-424A-A414-22B9660CC758}" srcOrd="1" destOrd="0" parTransId="{E2FFEB62-3F16-4602-AA2C-97D3C3BC7BEF}" sibTransId="{4BAA1C4B-944F-4FD6-958C-5735A2F26ED9}"/>
    <dgm:cxn modelId="{46E025EC-C7CB-4E5D-9629-1A7006B158AA}" type="presOf" srcId="{CB79C426-13E1-48BC-B3E1-5B1A089590EB}" destId="{F8A099D9-598B-4379-9628-15D24950943C}" srcOrd="0" destOrd="0" presId="urn:microsoft.com/office/officeart/2005/8/layout/cycle4#1"/>
    <dgm:cxn modelId="{C944F1F0-CCAD-49A0-B10C-DF4FB2AEECDA}" type="presOf" srcId="{C98C3FC1-C560-42A5-A097-9E474B23AB91}" destId="{3A6252D2-CD36-4842-BFE7-2A77B3FA5E87}" srcOrd="0" destOrd="0" presId="urn:microsoft.com/office/officeart/2005/8/layout/cycle4#1"/>
    <dgm:cxn modelId="{C4BB46F5-71BE-4B9D-9C3E-733A4C947B90}" type="presOf" srcId="{99D3BA22-D197-435F-B3D9-D58395365D85}" destId="{64347F0B-D6F3-42CA-82EE-4694F83EF0DE}" srcOrd="1" destOrd="0" presId="urn:microsoft.com/office/officeart/2005/8/layout/cycle4#1"/>
    <dgm:cxn modelId="{5DB32CF8-0FD4-44E9-A743-0D86A9A7C16E}" type="presOf" srcId="{CB79C426-13E1-48BC-B3E1-5B1A089590EB}" destId="{380CFE87-A382-4B2E-BAD0-C8E50D84B31E}" srcOrd="1" destOrd="0" presId="urn:microsoft.com/office/officeart/2005/8/layout/cycle4#1"/>
    <dgm:cxn modelId="{857DDBFE-F330-414B-A62B-BEBDADB052B6}" srcId="{D5D34775-AE1A-4BB0-AEE2-86E2C417BF96}" destId="{C98C3FC1-C560-42A5-A097-9E474B23AB91}" srcOrd="2" destOrd="0" parTransId="{E984DC87-4F28-4207-8ED3-C3EB1647FF4E}" sibTransId="{420B961C-F30C-4918-B7E5-837EFD93D051}"/>
    <dgm:cxn modelId="{9FBC026A-C68A-4442-9E00-FF8590E1DDD2}" type="presParOf" srcId="{E1C4F9C2-9965-4BFB-83E1-CAF10AF5B68D}" destId="{9EA954F5-781D-4A4D-BC04-C67700E4F1A0}" srcOrd="0" destOrd="0" presId="urn:microsoft.com/office/officeart/2005/8/layout/cycle4#1"/>
    <dgm:cxn modelId="{F4EEB774-7079-4E97-9065-DA7D8A95FFA2}" type="presParOf" srcId="{9EA954F5-781D-4A4D-BC04-C67700E4F1A0}" destId="{0879AE3A-6A2A-4A30-8FCF-45CAE01408AC}" srcOrd="0" destOrd="0" presId="urn:microsoft.com/office/officeart/2005/8/layout/cycle4#1"/>
    <dgm:cxn modelId="{09778693-0F1D-4F12-9EA3-70D4B7D592AB}" type="presParOf" srcId="{0879AE3A-6A2A-4A30-8FCF-45CAE01408AC}" destId="{F8A099D9-598B-4379-9628-15D24950943C}" srcOrd="0" destOrd="0" presId="urn:microsoft.com/office/officeart/2005/8/layout/cycle4#1"/>
    <dgm:cxn modelId="{F3F3AB14-86CB-4A31-9D3E-7928088A1FDD}" type="presParOf" srcId="{0879AE3A-6A2A-4A30-8FCF-45CAE01408AC}" destId="{380CFE87-A382-4B2E-BAD0-C8E50D84B31E}" srcOrd="1" destOrd="0" presId="urn:microsoft.com/office/officeart/2005/8/layout/cycle4#1"/>
    <dgm:cxn modelId="{E91A8FD4-58EB-429E-BE4D-F8AC30118DFF}" type="presParOf" srcId="{9EA954F5-781D-4A4D-BC04-C67700E4F1A0}" destId="{E9956C5E-0982-482E-BFB4-7FF10FDE75B6}" srcOrd="1" destOrd="0" presId="urn:microsoft.com/office/officeart/2005/8/layout/cycle4#1"/>
    <dgm:cxn modelId="{A9F3E88F-86E4-4724-9361-11D1B765F56B}" type="presParOf" srcId="{E9956C5E-0982-482E-BFB4-7FF10FDE75B6}" destId="{5E961FE1-AD3F-4C5F-B863-99A680D728A9}" srcOrd="0" destOrd="0" presId="urn:microsoft.com/office/officeart/2005/8/layout/cycle4#1"/>
    <dgm:cxn modelId="{ABEF0030-D544-49A1-875A-B4817065C8AF}" type="presParOf" srcId="{E9956C5E-0982-482E-BFB4-7FF10FDE75B6}" destId="{64347F0B-D6F3-42CA-82EE-4694F83EF0DE}" srcOrd="1" destOrd="0" presId="urn:microsoft.com/office/officeart/2005/8/layout/cycle4#1"/>
    <dgm:cxn modelId="{3F4B32CC-CC64-4AEC-8D85-6AD54E4CEB16}" type="presParOf" srcId="{9EA954F5-781D-4A4D-BC04-C67700E4F1A0}" destId="{77C7DCC4-75CF-42FC-929A-39606BDE110C}" srcOrd="2" destOrd="0" presId="urn:microsoft.com/office/officeart/2005/8/layout/cycle4#1"/>
    <dgm:cxn modelId="{A7F34BAF-2B00-416B-B111-BB25E5A7CABA}" type="presParOf" srcId="{77C7DCC4-75CF-42FC-929A-39606BDE110C}" destId="{D5F10ECE-C4D3-4CE5-85C5-88E43C6B9DF6}" srcOrd="0" destOrd="0" presId="urn:microsoft.com/office/officeart/2005/8/layout/cycle4#1"/>
    <dgm:cxn modelId="{F7D917E9-6484-4055-9F0C-7BA849E6B356}" type="presParOf" srcId="{77C7DCC4-75CF-42FC-929A-39606BDE110C}" destId="{B5CBDEBF-D167-45A5-A1A0-194B904C62F6}" srcOrd="1" destOrd="0" presId="urn:microsoft.com/office/officeart/2005/8/layout/cycle4#1"/>
    <dgm:cxn modelId="{4CCF0403-6ABA-4B05-ADA9-A2C3481798DE}" type="presParOf" srcId="{9EA954F5-781D-4A4D-BC04-C67700E4F1A0}" destId="{9E9D9408-5EC8-43F6-8D4E-6413FA1EA8A4}" srcOrd="3" destOrd="0" presId="urn:microsoft.com/office/officeart/2005/8/layout/cycle4#1"/>
    <dgm:cxn modelId="{DFD39488-320A-44FE-B86D-E5962C60C38D}" type="presParOf" srcId="{9E9D9408-5EC8-43F6-8D4E-6413FA1EA8A4}" destId="{E40E31DD-A15F-44A4-A8B4-EABEBE9555BB}" srcOrd="0" destOrd="0" presId="urn:microsoft.com/office/officeart/2005/8/layout/cycle4#1"/>
    <dgm:cxn modelId="{77786D4E-4B4E-4F5A-A402-9D8C5438AA75}" type="presParOf" srcId="{9E9D9408-5EC8-43F6-8D4E-6413FA1EA8A4}" destId="{9EB3C043-43D6-4668-9F2C-124041771110}" srcOrd="1" destOrd="0" presId="urn:microsoft.com/office/officeart/2005/8/layout/cycle4#1"/>
    <dgm:cxn modelId="{83EB41E7-7D82-4827-8555-C827E460DDA3}" type="presParOf" srcId="{9EA954F5-781D-4A4D-BC04-C67700E4F1A0}" destId="{FF60BA53-5A5F-4AD6-9F15-EC009AE723B9}" srcOrd="4" destOrd="0" presId="urn:microsoft.com/office/officeart/2005/8/layout/cycle4#1"/>
    <dgm:cxn modelId="{5F32FFD2-A5CF-47A4-8FFD-9F7421E635C6}" type="presParOf" srcId="{E1C4F9C2-9965-4BFB-83E1-CAF10AF5B68D}" destId="{6229EEC3-0AEA-4A7C-B53B-FB5E2444C280}" srcOrd="1" destOrd="0" presId="urn:microsoft.com/office/officeart/2005/8/layout/cycle4#1"/>
    <dgm:cxn modelId="{A2EDF4C6-2B36-4CB7-BB02-B17787B2B546}" type="presParOf" srcId="{6229EEC3-0AEA-4A7C-B53B-FB5E2444C280}" destId="{4885A6BC-D989-445D-B2D2-099B1DC86783}" srcOrd="0" destOrd="0" presId="urn:microsoft.com/office/officeart/2005/8/layout/cycle4#1"/>
    <dgm:cxn modelId="{FD44C07A-5469-4FC1-9AE1-FBF13D6D0982}" type="presParOf" srcId="{6229EEC3-0AEA-4A7C-B53B-FB5E2444C280}" destId="{82AAD093-33AF-48F5-ADF3-BA66303EBEA5}" srcOrd="1" destOrd="0" presId="urn:microsoft.com/office/officeart/2005/8/layout/cycle4#1"/>
    <dgm:cxn modelId="{F16CCD94-320E-4CB0-BC6B-7375CA2E6C12}" type="presParOf" srcId="{6229EEC3-0AEA-4A7C-B53B-FB5E2444C280}" destId="{3A6252D2-CD36-4842-BFE7-2A77B3FA5E87}" srcOrd="2" destOrd="0" presId="urn:microsoft.com/office/officeart/2005/8/layout/cycle4#1"/>
    <dgm:cxn modelId="{9D44C1A3-0A64-415C-A84F-1B7F680D0CD7}" type="presParOf" srcId="{6229EEC3-0AEA-4A7C-B53B-FB5E2444C280}" destId="{8000C33F-4E21-4B5E-82C9-F352B63D7A73}" srcOrd="3" destOrd="0" presId="urn:microsoft.com/office/officeart/2005/8/layout/cycle4#1"/>
    <dgm:cxn modelId="{141795CC-B3DB-4129-9C88-4F52651F807D}" type="presParOf" srcId="{6229EEC3-0AEA-4A7C-B53B-FB5E2444C280}" destId="{8603B73C-609E-4DCE-9AD7-29096FC0BA56}" srcOrd="4" destOrd="0" presId="urn:microsoft.com/office/officeart/2005/8/layout/cycle4#1"/>
    <dgm:cxn modelId="{EF376757-0E50-46BA-9F0F-64E5FDBCCB98}" type="presParOf" srcId="{E1C4F9C2-9965-4BFB-83E1-CAF10AF5B68D}" destId="{374351A7-E9EE-4657-A676-82BEE72BA3A7}" srcOrd="2" destOrd="0" presId="urn:microsoft.com/office/officeart/2005/8/layout/cycle4#1"/>
    <dgm:cxn modelId="{6E1D1D81-29AF-4633-8864-A64D445AADBF}" type="presParOf" srcId="{E1C4F9C2-9965-4BFB-83E1-CAF10AF5B68D}" destId="{A687C107-6A08-4962-AEF7-BD87665AD17A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10ECE-C4D3-4CE5-85C5-88E43C6B9DF6}">
      <dsp:nvSpPr>
        <dsp:cNvPr id="0" name=""/>
        <dsp:cNvSpPr/>
      </dsp:nvSpPr>
      <dsp:spPr>
        <a:xfrm>
          <a:off x="5812255" y="3232159"/>
          <a:ext cx="3074549" cy="1505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1" kern="1200" dirty="0"/>
            <a:t>前期吸引用户</a:t>
          </a:r>
          <a:r>
            <a:rPr lang="zh-CN" altLang="en-US" sz="1400" kern="1200" dirty="0"/>
            <a:t>加入可以以</a:t>
          </a:r>
          <a:r>
            <a:rPr lang="zh-CN" altLang="en-US" sz="1400" b="1" kern="1200" dirty="0"/>
            <a:t>价格差</a:t>
          </a:r>
          <a:r>
            <a:rPr lang="zh-CN" altLang="en-US" sz="1400" kern="1200" dirty="0"/>
            <a:t>。待用户稳定后再回归正常定价。</a:t>
          </a:r>
          <a:endParaRPr sz="1400" kern="1200"/>
        </a:p>
      </dsp:txBody>
      <dsp:txXfrm>
        <a:off x="6767683" y="3641503"/>
        <a:ext cx="2086058" cy="1062717"/>
      </dsp:txXfrm>
    </dsp:sp>
    <dsp:sp modelId="{E40E31DD-A15F-44A4-A8B4-EABEBE9555BB}">
      <dsp:nvSpPr>
        <dsp:cNvPr id="0" name=""/>
        <dsp:cNvSpPr/>
      </dsp:nvSpPr>
      <dsp:spPr>
        <a:xfrm>
          <a:off x="1565983" y="3232159"/>
          <a:ext cx="3299259" cy="1505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+mn-lt"/>
            </a:rPr>
            <a:t>开发成本估算为</a:t>
          </a:r>
          <a:r>
            <a:rPr lang="en-US" altLang="zh-CN" sz="1400" kern="1200" dirty="0">
              <a:latin typeface="+mn-lt"/>
            </a:rPr>
            <a:t>49.2</a:t>
          </a:r>
          <a:r>
            <a:rPr lang="zh-CN" altLang="en-US" sz="1400" kern="1200" dirty="0">
              <a:latin typeface="+mn-lt"/>
            </a:rPr>
            <a:t>万，这对于一个能实际上线的软件是</a:t>
          </a:r>
          <a:r>
            <a:rPr lang="zh-CN" altLang="en-US" sz="1400" b="1" kern="1200" dirty="0">
              <a:latin typeface="+mn-lt"/>
            </a:rPr>
            <a:t>非常低的成本</a:t>
          </a:r>
          <a:r>
            <a:rPr lang="zh-CN" altLang="en-US" sz="1400" kern="1200" dirty="0">
              <a:latin typeface="+mn-lt"/>
            </a:rPr>
            <a:t>。后期运营维护费用也较低。</a:t>
          </a:r>
        </a:p>
      </dsp:txBody>
      <dsp:txXfrm>
        <a:off x="1599046" y="3641503"/>
        <a:ext cx="2243355" cy="1062717"/>
      </dsp:txXfrm>
    </dsp:sp>
    <dsp:sp modelId="{5E961FE1-AD3F-4C5F-B863-99A680D728A9}">
      <dsp:nvSpPr>
        <dsp:cNvPr id="0" name=""/>
        <dsp:cNvSpPr/>
      </dsp:nvSpPr>
      <dsp:spPr>
        <a:xfrm>
          <a:off x="5587558" y="-11256"/>
          <a:ext cx="3162031" cy="15951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目前主流的平台有高德、滴滴出行、花小猪等。但是由于滴滴出行的违规导致</a:t>
          </a:r>
          <a:r>
            <a:rPr lang="zh-CN" altLang="en-US" sz="1400" b="1" kern="1200" dirty="0"/>
            <a:t>市场份额的下降，</a:t>
          </a:r>
          <a:r>
            <a:rPr lang="zh-CN" altLang="en-US" sz="1400" kern="1200" dirty="0"/>
            <a:t> 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    竞争力下降。</a:t>
          </a:r>
        </a:p>
      </dsp:txBody>
      <dsp:txXfrm>
        <a:off x="6571208" y="23785"/>
        <a:ext cx="2143339" cy="1126300"/>
      </dsp:txXfrm>
    </dsp:sp>
    <dsp:sp modelId="{F8A099D9-598B-4379-9628-15D24950943C}">
      <dsp:nvSpPr>
        <dsp:cNvPr id="0" name=""/>
        <dsp:cNvSpPr/>
      </dsp:nvSpPr>
      <dsp:spPr>
        <a:xfrm>
          <a:off x="1638280" y="45652"/>
          <a:ext cx="3155780" cy="14990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疫情结束之后出行人数的大幅增加造成</a:t>
          </a:r>
          <a:r>
            <a:rPr lang="zh-CN" altLang="en-US" sz="1400" b="1" kern="1200" dirty="0"/>
            <a:t>市场需求的扩张</a:t>
          </a:r>
          <a:r>
            <a:rPr lang="zh-CN" altLang="en-US" sz="1400" kern="1200" dirty="0"/>
            <a:t>。经常会出现司机接单过慢的情况。</a:t>
          </a:r>
        </a:p>
      </dsp:txBody>
      <dsp:txXfrm>
        <a:off x="1671209" y="78581"/>
        <a:ext cx="2143188" cy="1058413"/>
      </dsp:txXfrm>
    </dsp:sp>
    <dsp:sp modelId="{4885A6BC-D989-445D-B2D2-099B1DC86783}">
      <dsp:nvSpPr>
        <dsp:cNvPr id="0" name=""/>
        <dsp:cNvSpPr/>
      </dsp:nvSpPr>
      <dsp:spPr>
        <a:xfrm>
          <a:off x="3155092" y="279356"/>
          <a:ext cx="2036622" cy="203662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市场需求</a:t>
          </a:r>
        </a:p>
      </dsp:txBody>
      <dsp:txXfrm>
        <a:off x="3751605" y="875869"/>
        <a:ext cx="1440109" cy="1440109"/>
      </dsp:txXfrm>
    </dsp:sp>
    <dsp:sp modelId="{82AAD093-33AF-48F5-ADF3-BA66303EBEA5}">
      <dsp:nvSpPr>
        <dsp:cNvPr id="0" name=""/>
        <dsp:cNvSpPr/>
      </dsp:nvSpPr>
      <dsp:spPr>
        <a:xfrm rot="5400000">
          <a:off x="5285785" y="279356"/>
          <a:ext cx="2036622" cy="203662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竞争情况</a:t>
          </a:r>
        </a:p>
      </dsp:txBody>
      <dsp:txXfrm rot="-5400000">
        <a:off x="5285785" y="875869"/>
        <a:ext cx="1440109" cy="1440109"/>
      </dsp:txXfrm>
    </dsp:sp>
    <dsp:sp modelId="{3A6252D2-CD36-4842-BFE7-2A77B3FA5E87}">
      <dsp:nvSpPr>
        <dsp:cNvPr id="0" name=""/>
        <dsp:cNvSpPr/>
      </dsp:nvSpPr>
      <dsp:spPr>
        <a:xfrm rot="10800000">
          <a:off x="5285785" y="2410049"/>
          <a:ext cx="2036622" cy="203662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定价策略</a:t>
          </a:r>
        </a:p>
      </dsp:txBody>
      <dsp:txXfrm rot="10800000">
        <a:off x="5285785" y="2410049"/>
        <a:ext cx="1440109" cy="1440109"/>
      </dsp:txXfrm>
    </dsp:sp>
    <dsp:sp modelId="{8000C33F-4E21-4B5E-82C9-F352B63D7A73}">
      <dsp:nvSpPr>
        <dsp:cNvPr id="0" name=""/>
        <dsp:cNvSpPr/>
      </dsp:nvSpPr>
      <dsp:spPr>
        <a:xfrm rot="16200000">
          <a:off x="3155092" y="2410049"/>
          <a:ext cx="2036622" cy="203662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成本控制</a:t>
          </a:r>
        </a:p>
      </dsp:txBody>
      <dsp:txXfrm rot="5400000">
        <a:off x="3751605" y="2410049"/>
        <a:ext cx="1440109" cy="1440109"/>
      </dsp:txXfrm>
    </dsp:sp>
    <dsp:sp modelId="{374351A7-E9EE-4657-A676-82BEE72BA3A7}">
      <dsp:nvSpPr>
        <dsp:cNvPr id="0" name=""/>
        <dsp:cNvSpPr/>
      </dsp:nvSpPr>
      <dsp:spPr>
        <a:xfrm>
          <a:off x="4887162" y="1939697"/>
          <a:ext cx="703175" cy="61145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7C107-6A08-4962-AEF7-BD87665AD17A}">
      <dsp:nvSpPr>
        <dsp:cNvPr id="0" name=""/>
        <dsp:cNvSpPr/>
      </dsp:nvSpPr>
      <dsp:spPr>
        <a:xfrm rot="10800000">
          <a:off x="4887162" y="2174873"/>
          <a:ext cx="703175" cy="61145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46CDA-9961-4B62-8364-C815A63D6A31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65BCF-036B-4021-8F83-8402EE6683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65BCF-036B-4021-8F83-8402EE66839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65BCF-036B-4021-8F83-8402EE66839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2024/4/12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78000"/>
            <a:ext cx="12192000" cy="5080000"/>
          </a:xfrm>
          <a:prstGeom prst="rect">
            <a:avLst/>
          </a:prstGeom>
        </p:spPr>
      </p:pic>
      <p:sp>
        <p:nvSpPr>
          <p:cNvPr id="8" name="矩形: 圆角 7"/>
          <p:cNvSpPr/>
          <p:nvPr userDrawn="1"/>
        </p:nvSpPr>
        <p:spPr>
          <a:xfrm>
            <a:off x="417444" y="409575"/>
            <a:ext cx="11330608" cy="5984501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>
            <a:noFill/>
          </a:ln>
          <a:effectLst>
            <a:outerShdw blurRad="266700" sx="99000" sy="99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2024/4/12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7E8C-BD17-4D0C-8C92-9D8FF8BCB48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2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18.xml"/><Relationship Id="rId7" Type="http://schemas.openxmlformats.org/officeDocument/2006/relationships/image" Target="../media/image12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1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122.xml"/><Relationship Id="rId7" Type="http://schemas.openxmlformats.org/officeDocument/2006/relationships/image" Target="../media/image12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Layout" Target="../slideLayouts/slideLayout42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27.xml"/><Relationship Id="rId7" Type="http://schemas.openxmlformats.org/officeDocument/2006/relationships/image" Target="../media/image12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1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9.jpe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18.jpe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7.png"/><Relationship Id="rId5" Type="http://schemas.openxmlformats.org/officeDocument/2006/relationships/tags" Target="../tags/tag133.xml"/><Relationship Id="rId10" Type="http://schemas.openxmlformats.org/officeDocument/2006/relationships/image" Target="../media/image16.png"/><Relationship Id="rId4" Type="http://schemas.openxmlformats.org/officeDocument/2006/relationships/tags" Target="../tags/tag132.xml"/><Relationship Id="rId9" Type="http://schemas.openxmlformats.org/officeDocument/2006/relationships/image" Target="../media/image4.jpeg"/><Relationship Id="rId1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23.png"/><Relationship Id="rId5" Type="http://schemas.openxmlformats.org/officeDocument/2006/relationships/tags" Target="../tags/tag140.xml"/><Relationship Id="rId10" Type="http://schemas.openxmlformats.org/officeDocument/2006/relationships/image" Target="../media/image22.png"/><Relationship Id="rId4" Type="http://schemas.openxmlformats.org/officeDocument/2006/relationships/tags" Target="../tags/tag139.xml"/><Relationship Id="rId9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4.jpeg"/><Relationship Id="rId5" Type="http://schemas.openxmlformats.org/officeDocument/2006/relationships/tags" Target="../tags/tag146.xml"/><Relationship Id="rId10" Type="http://schemas.openxmlformats.org/officeDocument/2006/relationships/slideLayout" Target="../slideLayouts/slideLayout42.xml"/><Relationship Id="rId4" Type="http://schemas.openxmlformats.org/officeDocument/2006/relationships/tags" Target="../tags/tag145.xml"/><Relationship Id="rId9" Type="http://schemas.openxmlformats.org/officeDocument/2006/relationships/tags" Target="../tags/tag15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../media/image26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image" Target="../media/image25.png"/><Relationship Id="rId5" Type="http://schemas.openxmlformats.org/officeDocument/2006/relationships/tags" Target="../tags/tag155.xml"/><Relationship Id="rId10" Type="http://schemas.openxmlformats.org/officeDocument/2006/relationships/image" Target="../media/image24.png"/><Relationship Id="rId4" Type="http://schemas.openxmlformats.org/officeDocument/2006/relationships/tags" Target="../tags/tag154.xml"/><Relationship Id="rId9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image" Target="../media/image27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1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7" Type="http://schemas.openxmlformats.org/officeDocument/2006/relationships/image" Target="../media/image28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16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26" Type="http://schemas.openxmlformats.org/officeDocument/2006/relationships/slideLayout" Target="../slideLayouts/slideLayout18.xml"/><Relationship Id="rId3" Type="http://schemas.openxmlformats.org/officeDocument/2006/relationships/tags" Target="../tags/tag12.xml"/><Relationship Id="rId21" Type="http://schemas.openxmlformats.org/officeDocument/2006/relationships/tags" Target="../tags/tag30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5" Type="http://schemas.openxmlformats.org/officeDocument/2006/relationships/tags" Target="../tags/tag34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tags" Target="../tags/tag33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tags" Target="../tags/tag32.xml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tags" Target="../tags/tag31.xml"/><Relationship Id="rId27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68.xml"/><Relationship Id="rId7" Type="http://schemas.openxmlformats.org/officeDocument/2006/relationships/image" Target="../media/image4.jpe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18" Type="http://schemas.openxmlformats.org/officeDocument/2006/relationships/image" Target="../media/image32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image" Target="../media/image31.png"/><Relationship Id="rId2" Type="http://schemas.openxmlformats.org/officeDocument/2006/relationships/tags" Target="../tags/tag172.xml"/><Relationship Id="rId16" Type="http://schemas.openxmlformats.org/officeDocument/2006/relationships/image" Target="../media/image4.jpeg"/><Relationship Id="rId20" Type="http://schemas.openxmlformats.org/officeDocument/2006/relationships/image" Target="../media/image34.pn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slideLayout" Target="../slideLayouts/slideLayout42.xml"/><Relationship Id="rId10" Type="http://schemas.openxmlformats.org/officeDocument/2006/relationships/tags" Target="../tags/tag180.xml"/><Relationship Id="rId19" Type="http://schemas.openxmlformats.org/officeDocument/2006/relationships/image" Target="../media/image33.png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187.xml"/><Relationship Id="rId7" Type="http://schemas.openxmlformats.org/officeDocument/2006/relationships/image" Target="../media/image35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37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19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../media/image2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slideLayout" Target="../slideLayouts/slideLayout54.xml"/><Relationship Id="rId5" Type="http://schemas.openxmlformats.org/officeDocument/2006/relationships/tags" Target="../tags/tag198.xml"/><Relationship Id="rId10" Type="http://schemas.openxmlformats.org/officeDocument/2006/relationships/tags" Target="../tags/tag203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" Type="http://schemas.openxmlformats.org/officeDocument/2006/relationships/tags" Target="../tags/tag206.xml"/><Relationship Id="rId21" Type="http://schemas.openxmlformats.org/officeDocument/2006/relationships/tags" Target="../tags/tag224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20" Type="http://schemas.openxmlformats.org/officeDocument/2006/relationships/tags" Target="../tags/tag223.xml"/><Relationship Id="rId29" Type="http://schemas.openxmlformats.org/officeDocument/2006/relationships/notesSlide" Target="../notesSlides/notesSlide4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slideLayout" Target="../slideLayouts/slideLayout66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9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4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13" Type="http://schemas.openxmlformats.org/officeDocument/2006/relationships/image" Target="../media/image2.png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tags" Target="../tags/tag252.xml"/><Relationship Id="rId5" Type="http://schemas.openxmlformats.org/officeDocument/2006/relationships/tags" Target="../tags/tag246.xml"/><Relationship Id="rId10" Type="http://schemas.openxmlformats.org/officeDocument/2006/relationships/tags" Target="../tags/tag251.xml"/><Relationship Id="rId4" Type="http://schemas.openxmlformats.org/officeDocument/2006/relationships/tags" Target="../tags/tag245.xml"/><Relationship Id="rId9" Type="http://schemas.openxmlformats.org/officeDocument/2006/relationships/tags" Target="../tags/tag25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10" Type="http://schemas.openxmlformats.org/officeDocument/2006/relationships/image" Target="../media/image2.pn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4.jpeg"/><Relationship Id="rId5" Type="http://schemas.openxmlformats.org/officeDocument/2006/relationships/tags" Target="../tags/tag50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49.xml"/><Relationship Id="rId9" Type="http://schemas.openxmlformats.org/officeDocument/2006/relationships/tags" Target="../tags/tag5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26" Type="http://schemas.openxmlformats.org/officeDocument/2006/relationships/image" Target="../media/image6.png"/><Relationship Id="rId3" Type="http://schemas.openxmlformats.org/officeDocument/2006/relationships/tags" Target="../tags/tag57.xml"/><Relationship Id="rId21" Type="http://schemas.openxmlformats.org/officeDocument/2006/relationships/tags" Target="../tags/tag75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image" Target="../media/image4.jpeg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29" Type="http://schemas.openxmlformats.org/officeDocument/2006/relationships/image" Target="../media/image9.sv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notesSlide" Target="../notesSlides/notesSlide3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slideLayout" Target="../slideLayouts/slideLayout5.xml"/><Relationship Id="rId28" Type="http://schemas.openxmlformats.org/officeDocument/2006/relationships/image" Target="../media/image8.png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31" Type="http://schemas.openxmlformats.org/officeDocument/2006/relationships/image" Target="../media/image11.svg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tags" Target="../tags/tag76.xml"/><Relationship Id="rId27" Type="http://schemas.openxmlformats.org/officeDocument/2006/relationships/image" Target="../media/image7.svg"/><Relationship Id="rId30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79.xml"/><Relationship Id="rId7" Type="http://schemas.openxmlformats.org/officeDocument/2006/relationships/diagramLayout" Target="../diagrams/layout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diagramData" Target="../diagrams/data1.xml"/><Relationship Id="rId5" Type="http://schemas.openxmlformats.org/officeDocument/2006/relationships/image" Target="../media/image4.jpeg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5.xml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slideLayout" Target="../slideLayouts/slideLayout5.xml"/><Relationship Id="rId3" Type="http://schemas.openxmlformats.org/officeDocument/2006/relationships/tags" Target="../tags/tag82.xml"/><Relationship Id="rId21" Type="http://schemas.openxmlformats.org/officeDocument/2006/relationships/tags" Target="../tags/tag100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10" Type="http://schemas.openxmlformats.org/officeDocument/2006/relationships/image" Target="../media/image2.png"/><Relationship Id="rId4" Type="http://schemas.openxmlformats.org/officeDocument/2006/relationships/tags" Target="../tags/tag108.xml"/><Relationship Id="rId9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>
            <p:custDataLst>
              <p:tags r:id="rId1"/>
            </p:custDataLst>
          </p:nvPr>
        </p:nvSpPr>
        <p:spPr>
          <a:xfrm>
            <a:off x="0" y="3570514"/>
            <a:ext cx="3381829" cy="32874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>
            <p:custDataLst>
              <p:tags r:id="rId2"/>
            </p:custDataLst>
          </p:nvPr>
        </p:nvSpPr>
        <p:spPr>
          <a:xfrm rot="10800000">
            <a:off x="8810171" y="0"/>
            <a:ext cx="3381829" cy="32874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-24311" y="2155666"/>
            <a:ext cx="3505200" cy="4660900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5200" h="4660900">
                <a:moveTo>
                  <a:pt x="0" y="0"/>
                </a:moveTo>
                <a:lnTo>
                  <a:pt x="3505200" y="3505200"/>
                </a:lnTo>
                <a:lnTo>
                  <a:pt x="2324100" y="466090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>
            <p:custDataLst>
              <p:tags r:id="rId4"/>
            </p:custDataLst>
          </p:nvPr>
        </p:nvSpPr>
        <p:spPr>
          <a:xfrm>
            <a:off x="5330823" y="-25400"/>
            <a:ext cx="1536700" cy="774700"/>
          </a:xfrm>
          <a:custGeom>
            <a:avLst/>
            <a:gdLst>
              <a:gd name="connsiteX0" fmla="*/ 0 w 1498600"/>
              <a:gd name="connsiteY0" fmla="*/ 0 h 749300"/>
              <a:gd name="connsiteX1" fmla="*/ 762000 w 1498600"/>
              <a:gd name="connsiteY1" fmla="*/ 749300 h 749300"/>
              <a:gd name="connsiteX2" fmla="*/ 1498600 w 1498600"/>
              <a:gd name="connsiteY2" fmla="*/ 12700 h 749300"/>
              <a:gd name="connsiteX0-1" fmla="*/ 0 w 1536700"/>
              <a:gd name="connsiteY0-2" fmla="*/ 25400 h 774700"/>
              <a:gd name="connsiteX1-3" fmla="*/ 762000 w 1536700"/>
              <a:gd name="connsiteY1-4" fmla="*/ 774700 h 774700"/>
              <a:gd name="connsiteX2-5" fmla="*/ 1536700 w 1536700"/>
              <a:gd name="connsiteY2-6" fmla="*/ 0 h 774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536700" h="774700">
                <a:moveTo>
                  <a:pt x="0" y="25400"/>
                </a:moveTo>
                <a:lnTo>
                  <a:pt x="762000" y="774700"/>
                </a:lnTo>
                <a:lnTo>
                  <a:pt x="1536700" y="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>
            <p:custDataLst>
              <p:tags r:id="rId5"/>
            </p:custDataLst>
          </p:nvPr>
        </p:nvSpPr>
        <p:spPr>
          <a:xfrm>
            <a:off x="8458200" y="3797300"/>
            <a:ext cx="3048000" cy="3022600"/>
          </a:xfrm>
          <a:custGeom>
            <a:avLst/>
            <a:gdLst>
              <a:gd name="connsiteX0" fmla="*/ 3048000 w 3048000"/>
              <a:gd name="connsiteY0" fmla="*/ 0 h 3022600"/>
              <a:gd name="connsiteX1" fmla="*/ 0 w 3048000"/>
              <a:gd name="connsiteY1" fmla="*/ 302260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8000" h="3022600">
                <a:moveTo>
                  <a:pt x="3048000" y="0"/>
                </a:moveTo>
                <a:lnTo>
                  <a:pt x="0" y="302260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>
            <p:custDataLst>
              <p:tags r:id="rId6"/>
            </p:custDataLst>
          </p:nvPr>
        </p:nvSpPr>
        <p:spPr>
          <a:xfrm>
            <a:off x="9423400" y="5041900"/>
            <a:ext cx="1816100" cy="1803400"/>
          </a:xfrm>
          <a:custGeom>
            <a:avLst/>
            <a:gdLst>
              <a:gd name="connsiteX0" fmla="*/ 0 w 1816100"/>
              <a:gd name="connsiteY0" fmla="*/ 0 h 1803400"/>
              <a:gd name="connsiteX1" fmla="*/ 1816100 w 1816100"/>
              <a:gd name="connsiteY1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16100" h="1803400">
                <a:moveTo>
                  <a:pt x="0" y="0"/>
                </a:moveTo>
                <a:lnTo>
                  <a:pt x="1816100" y="180340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>
            <p:custDataLst>
              <p:tags r:id="rId7"/>
            </p:custDataLst>
          </p:nvPr>
        </p:nvSpPr>
        <p:spPr>
          <a:xfrm>
            <a:off x="10401300" y="1905000"/>
            <a:ext cx="1790700" cy="3543300"/>
          </a:xfrm>
          <a:custGeom>
            <a:avLst/>
            <a:gdLst>
              <a:gd name="connsiteX0" fmla="*/ 1778000 w 1790700"/>
              <a:gd name="connsiteY0" fmla="*/ 0 h 3543300"/>
              <a:gd name="connsiteX1" fmla="*/ 0 w 1790700"/>
              <a:gd name="connsiteY1" fmla="*/ 1765300 h 3543300"/>
              <a:gd name="connsiteX2" fmla="*/ 1790700 w 1790700"/>
              <a:gd name="connsiteY2" fmla="*/ 35433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3543300">
                <a:moveTo>
                  <a:pt x="1778000" y="0"/>
                </a:moveTo>
                <a:lnTo>
                  <a:pt x="0" y="1765300"/>
                </a:lnTo>
                <a:lnTo>
                  <a:pt x="1790700" y="354330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2044065" y="1610360"/>
            <a:ext cx="809371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spc="300" dirty="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“</a:t>
            </a:r>
            <a:r>
              <a:rPr lang="zh-CN" altLang="en-US" sz="7200" spc="300" dirty="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新概念</a:t>
            </a:r>
            <a:r>
              <a:rPr lang="en-US" altLang="zh-CN" sz="7200" spc="300" dirty="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”</a:t>
            </a:r>
            <a:r>
              <a:rPr lang="zh-CN" altLang="en-US" sz="7200" spc="300" dirty="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网约车</a:t>
            </a: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4856481" y="3200762"/>
            <a:ext cx="2468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sz="2400" b="1" spc="600" dirty="0">
                <a:solidFill>
                  <a:schemeClr val="bg2"/>
                </a:solidFill>
                <a:cs typeface="+mn-ea"/>
                <a:sym typeface="+mn-lt"/>
              </a:rPr>
              <a:t>软件项目管理</a:t>
            </a:r>
          </a:p>
        </p:txBody>
      </p:sp>
      <p:pic>
        <p:nvPicPr>
          <p:cNvPr id="24" name="图片 23" descr="山东大学校徽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3835" y="4819650"/>
            <a:ext cx="1631315" cy="1626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需求获取</a:t>
              </a:r>
              <a:endParaRPr kumimoji="0" lang="zh-CN" altLang="en-US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1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2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" y="1066800"/>
            <a:ext cx="10589895" cy="5956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需求获取</a:t>
              </a:r>
              <a:endParaRPr kumimoji="0" lang="zh-CN" altLang="en-US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3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" y="1066800"/>
            <a:ext cx="10589895" cy="595693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290955" y="973455"/>
            <a:ext cx="10458450" cy="5822950"/>
            <a:chOff x="2033" y="1533"/>
            <a:chExt cx="16470" cy="9170"/>
          </a:xfrm>
        </p:grpSpPr>
        <p:grpSp>
          <p:nvGrpSpPr>
            <p:cNvPr id="16" name="组合 15"/>
            <p:cNvGrpSpPr/>
            <p:nvPr/>
          </p:nvGrpSpPr>
          <p:grpSpPr>
            <a:xfrm>
              <a:off x="2033" y="1533"/>
              <a:ext cx="16471" cy="9171"/>
              <a:chOff x="2033" y="1533"/>
              <a:chExt cx="16471" cy="9171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033" y="6186"/>
                <a:ext cx="4030" cy="4347"/>
              </a:xfrm>
              <a:prstGeom prst="ellipse">
                <a:avLst/>
              </a:prstGeom>
              <a:ln>
                <a:solidFill>
                  <a:srgbClr val="00B0F0"/>
                </a:solidFill>
                <a:tailEnd type="arrow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504" y="1533"/>
                <a:ext cx="12000" cy="8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7061" y="1680"/>
                <a:ext cx="6940" cy="9024"/>
              </a:xfrm>
              <a:prstGeom prst="rect">
                <a:avLst/>
              </a:prstGeom>
            </p:spPr>
          </p:pic>
        </p:grpSp>
        <p:cxnSp>
          <p:nvCxnSpPr>
            <p:cNvPr id="14" name="直接箭头连接符 13"/>
            <p:cNvCxnSpPr/>
            <p:nvPr/>
          </p:nvCxnSpPr>
          <p:spPr>
            <a:xfrm flipV="1">
              <a:off x="5582" y="6008"/>
              <a:ext cx="1479" cy="975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7"/>
          <a:srcRect b="4669"/>
          <a:stretch>
            <a:fillRect/>
          </a:stretch>
        </p:blipFill>
        <p:spPr>
          <a:xfrm>
            <a:off x="615950" y="1148080"/>
            <a:ext cx="10589895" cy="5678805"/>
          </a:xfrm>
          <a:prstGeom prst="rect">
            <a:avLst/>
          </a:prstGeom>
        </p:spPr>
      </p:pic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需求获取</a:t>
              </a:r>
              <a:endParaRPr kumimoji="0" lang="zh-CN" altLang="en-US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3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4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7428865" y="1382395"/>
            <a:ext cx="3397885" cy="11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88820" y="1089025"/>
            <a:ext cx="7840980" cy="3337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椭圆 10"/>
          <p:cNvSpPr/>
          <p:nvPr/>
        </p:nvSpPr>
        <p:spPr>
          <a:xfrm>
            <a:off x="4328160" y="4740910"/>
            <a:ext cx="3164840" cy="1917065"/>
          </a:xfrm>
          <a:prstGeom prst="ellipse">
            <a:avLst/>
          </a:prstGeom>
          <a:ln>
            <a:solidFill>
              <a:srgbClr val="7030A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 flipV="1">
            <a:off x="3384550" y="4659630"/>
            <a:ext cx="1407160" cy="361950"/>
          </a:xfrm>
          <a:prstGeom prst="straightConnector1">
            <a:avLst/>
          </a:prstGeom>
          <a:ln>
            <a:solidFill>
              <a:srgbClr val="7030A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需求获取</a:t>
              </a:r>
              <a:endParaRPr kumimoji="0" lang="zh-CN" altLang="en-US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3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" y="1066800"/>
            <a:ext cx="10589895" cy="595693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7487285" y="2230120"/>
            <a:ext cx="2976880" cy="1168400"/>
          </a:xfrm>
          <a:prstGeom prst="ellipse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23925" y="1112520"/>
            <a:ext cx="6492240" cy="559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5020" y="3246120"/>
            <a:ext cx="6468110" cy="22860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2" idx="2"/>
          </p:cNvCxnSpPr>
          <p:nvPr/>
        </p:nvCxnSpPr>
        <p:spPr>
          <a:xfrm flipH="1">
            <a:off x="5841365" y="2814320"/>
            <a:ext cx="1645920" cy="42164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需求分析</a:t>
              </a:r>
              <a:endParaRPr kumimoji="0" lang="en-US" altLang="zh-CN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5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6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rcRect l="3108" t="7108" r="3213" b="4081"/>
          <a:stretch>
            <a:fillRect/>
          </a:stretch>
        </p:blipFill>
        <p:spPr>
          <a:xfrm>
            <a:off x="1981200" y="1227455"/>
            <a:ext cx="7924800" cy="5140960"/>
          </a:xfrm>
          <a:prstGeom prst="rect">
            <a:avLst/>
          </a:prstGeom>
        </p:spPr>
      </p:pic>
      <p:pic>
        <p:nvPicPr>
          <p:cNvPr id="1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352405" y="1290320"/>
            <a:ext cx="1139190" cy="251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6" descr="8D52F4637B4E0BD473D0950EC3C239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352405" y="4007485"/>
            <a:ext cx="1179195" cy="2557145"/>
          </a:xfrm>
          <a:prstGeom prst="rect">
            <a:avLst/>
          </a:prstGeom>
        </p:spPr>
      </p:pic>
      <p:pic>
        <p:nvPicPr>
          <p:cNvPr id="17" name="图片 8" descr="2A4016BB2F8AB9B9B7C9AADA7A6272F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3740" y="1090930"/>
            <a:ext cx="1198245" cy="2598420"/>
          </a:xfrm>
          <a:prstGeom prst="rect">
            <a:avLst/>
          </a:prstGeom>
        </p:spPr>
      </p:pic>
      <p:pic>
        <p:nvPicPr>
          <p:cNvPr id="18" name="图片 9" descr="4BE3FFABC470B994F55267EBB0A4324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13740" y="3854450"/>
            <a:ext cx="1249680" cy="2708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4PUHQBPLXYNLOT@)%1{}}T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710" y="1899285"/>
            <a:ext cx="5758815" cy="2041525"/>
          </a:xfrm>
          <a:prstGeom prst="rect">
            <a:avLst/>
          </a:prstGeom>
        </p:spPr>
      </p:pic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需求分析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4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5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1625" y="1212215"/>
            <a:ext cx="592582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</a:rPr>
              <a:t>性能需求、质量需求与其他需求</a:t>
            </a:r>
          </a:p>
          <a:p>
            <a:endParaRPr lang="zh-CN" altLang="en-US"/>
          </a:p>
        </p:txBody>
      </p:sp>
      <p:pic>
        <p:nvPicPr>
          <p:cNvPr id="9" name="图片 8" descr="@{8DNK73U6$QY_](14A4U}L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10130" y="4097020"/>
            <a:ext cx="7950835" cy="2527935"/>
          </a:xfrm>
          <a:prstGeom prst="rect">
            <a:avLst/>
          </a:prstGeom>
        </p:spPr>
      </p:pic>
      <p:pic>
        <p:nvPicPr>
          <p:cNvPr id="11" name="图片 10" descr="L96OXO5U27XPW~M3B3Y7Z[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789295" y="1017905"/>
            <a:ext cx="6343015" cy="3014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9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需求分析</a:t>
              </a:r>
              <a:endParaRPr kumimoji="0" lang="en-US" altLang="zh-CN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7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8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146175" y="2037080"/>
            <a:ext cx="1640205" cy="1389380"/>
            <a:chOff x="914" y="1471"/>
            <a:chExt cx="1195" cy="1144"/>
          </a:xfrm>
          <a:solidFill>
            <a:srgbClr val="2D313B"/>
          </a:solidFill>
        </p:grpSpPr>
        <p:sp>
          <p:nvSpPr>
            <p:cNvPr id="14" name="Freeform 5"/>
            <p:cNvSpPr/>
            <p:nvPr>
              <p:custDataLst>
                <p:tags r:id="rId5"/>
              </p:custDataLst>
            </p:nvPr>
          </p:nvSpPr>
          <p:spPr bwMode="auto">
            <a:xfrm>
              <a:off x="914" y="1471"/>
              <a:ext cx="1195" cy="118"/>
            </a:xfrm>
            <a:custGeom>
              <a:avLst/>
              <a:gdLst>
                <a:gd name="T0" fmla="*/ 768 w 792"/>
                <a:gd name="T1" fmla="*/ 0 h 78"/>
                <a:gd name="T2" fmla="*/ 747 w 792"/>
                <a:gd name="T3" fmla="*/ 20 h 78"/>
                <a:gd name="T4" fmla="*/ 45 w 792"/>
                <a:gd name="T5" fmla="*/ 20 h 78"/>
                <a:gd name="T6" fmla="*/ 24 w 792"/>
                <a:gd name="T7" fmla="*/ 0 h 78"/>
                <a:gd name="T8" fmla="*/ 0 w 792"/>
                <a:gd name="T9" fmla="*/ 39 h 78"/>
                <a:gd name="T10" fmla="*/ 24 w 792"/>
                <a:gd name="T11" fmla="*/ 78 h 78"/>
                <a:gd name="T12" fmla="*/ 45 w 792"/>
                <a:gd name="T13" fmla="*/ 58 h 78"/>
                <a:gd name="T14" fmla="*/ 747 w 792"/>
                <a:gd name="T15" fmla="*/ 58 h 78"/>
                <a:gd name="T16" fmla="*/ 768 w 792"/>
                <a:gd name="T17" fmla="*/ 78 h 78"/>
                <a:gd name="T18" fmla="*/ 792 w 792"/>
                <a:gd name="T19" fmla="*/ 39 h 78"/>
                <a:gd name="T20" fmla="*/ 768 w 792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2" h="78">
                  <a:moveTo>
                    <a:pt x="768" y="0"/>
                  </a:moveTo>
                  <a:cubicBezTo>
                    <a:pt x="759" y="0"/>
                    <a:pt x="751" y="8"/>
                    <a:pt x="747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1" y="8"/>
                    <a:pt x="33" y="0"/>
                    <a:pt x="24" y="0"/>
                  </a:cubicBezTo>
                  <a:cubicBezTo>
                    <a:pt x="11" y="0"/>
                    <a:pt x="0" y="17"/>
                    <a:pt x="0" y="39"/>
                  </a:cubicBezTo>
                  <a:cubicBezTo>
                    <a:pt x="0" y="60"/>
                    <a:pt x="11" y="78"/>
                    <a:pt x="24" y="78"/>
                  </a:cubicBezTo>
                  <a:cubicBezTo>
                    <a:pt x="33" y="78"/>
                    <a:pt x="41" y="69"/>
                    <a:pt x="45" y="58"/>
                  </a:cubicBezTo>
                  <a:cubicBezTo>
                    <a:pt x="747" y="58"/>
                    <a:pt x="747" y="58"/>
                    <a:pt x="747" y="58"/>
                  </a:cubicBezTo>
                  <a:cubicBezTo>
                    <a:pt x="751" y="69"/>
                    <a:pt x="759" y="78"/>
                    <a:pt x="768" y="78"/>
                  </a:cubicBezTo>
                  <a:cubicBezTo>
                    <a:pt x="781" y="78"/>
                    <a:pt x="792" y="60"/>
                    <a:pt x="792" y="39"/>
                  </a:cubicBezTo>
                  <a:cubicBezTo>
                    <a:pt x="792" y="17"/>
                    <a:pt x="781" y="0"/>
                    <a:pt x="76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4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1009" y="1500"/>
              <a:ext cx="1005" cy="1115"/>
            </a:xfrm>
            <a:custGeom>
              <a:avLst/>
              <a:gdLst>
                <a:gd name="T0" fmla="*/ 502 w 1005"/>
                <a:gd name="T1" fmla="*/ 916 h 1115"/>
                <a:gd name="T2" fmla="*/ 1005 w 1005"/>
                <a:gd name="T3" fmla="*/ 1115 h 1115"/>
                <a:gd name="T4" fmla="*/ 1005 w 1005"/>
                <a:gd name="T5" fmla="*/ 0 h 1115"/>
                <a:gd name="T6" fmla="*/ 0 w 1005"/>
                <a:gd name="T7" fmla="*/ 0 h 1115"/>
                <a:gd name="T8" fmla="*/ 0 w 1005"/>
                <a:gd name="T9" fmla="*/ 1115 h 1115"/>
                <a:gd name="T10" fmla="*/ 502 w 1005"/>
                <a:gd name="T11" fmla="*/ 916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5" h="1115">
                  <a:moveTo>
                    <a:pt x="502" y="916"/>
                  </a:moveTo>
                  <a:lnTo>
                    <a:pt x="1005" y="1115"/>
                  </a:lnTo>
                  <a:lnTo>
                    <a:pt x="1005" y="0"/>
                  </a:lnTo>
                  <a:lnTo>
                    <a:pt x="0" y="0"/>
                  </a:lnTo>
                  <a:lnTo>
                    <a:pt x="0" y="1115"/>
                  </a:lnTo>
                  <a:lnTo>
                    <a:pt x="502" y="91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vert="horz" wrap="square" lIns="91440" tIns="0" rIns="91440" bIns="180000" numCol="1" anchor="ctr" anchorCtr="0" compatLnSpc="1"/>
            <a:lstStyle/>
            <a:p>
              <a:pPr algn="ctr"/>
              <a:r>
                <a:rPr lang="zh-CN" altLang="en-US" sz="4000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L" panose="00020600040101010101" pitchFamily="18" charset="-122"/>
                  <a:sym typeface="字魂59号-创粗黑" panose="00000500000000000000" pitchFamily="2" charset="-122"/>
                </a:rPr>
                <a:t>硬件</a:t>
              </a:r>
            </a:p>
            <a:p>
              <a:pPr algn="ctr"/>
              <a:r>
                <a:rPr lang="zh-CN" altLang="en-US" sz="4000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L" panose="00020600040101010101" pitchFamily="18" charset="-122"/>
                  <a:sym typeface="字魂59号-创粗黑" panose="00000500000000000000" pitchFamily="2" charset="-122"/>
                </a:rPr>
                <a:t>接口</a:t>
              </a:r>
            </a:p>
          </p:txBody>
        </p:sp>
      </p:grp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5090795" y="2049145"/>
            <a:ext cx="1682115" cy="1424305"/>
            <a:chOff x="914" y="1471"/>
            <a:chExt cx="1195" cy="1144"/>
          </a:xfrm>
          <a:solidFill>
            <a:srgbClr val="C82C41"/>
          </a:solidFill>
        </p:grpSpPr>
        <p:sp>
          <p:nvSpPr>
            <p:cNvPr id="11" name="Freeform 5"/>
            <p:cNvSpPr/>
            <p:nvPr>
              <p:custDataLst>
                <p:tags r:id="rId3"/>
              </p:custDataLst>
            </p:nvPr>
          </p:nvSpPr>
          <p:spPr bwMode="auto">
            <a:xfrm>
              <a:off x="914" y="1471"/>
              <a:ext cx="1195" cy="118"/>
            </a:xfrm>
            <a:custGeom>
              <a:avLst/>
              <a:gdLst>
                <a:gd name="T0" fmla="*/ 768 w 792"/>
                <a:gd name="T1" fmla="*/ 0 h 78"/>
                <a:gd name="T2" fmla="*/ 747 w 792"/>
                <a:gd name="T3" fmla="*/ 20 h 78"/>
                <a:gd name="T4" fmla="*/ 45 w 792"/>
                <a:gd name="T5" fmla="*/ 20 h 78"/>
                <a:gd name="T6" fmla="*/ 24 w 792"/>
                <a:gd name="T7" fmla="*/ 0 h 78"/>
                <a:gd name="T8" fmla="*/ 0 w 792"/>
                <a:gd name="T9" fmla="*/ 39 h 78"/>
                <a:gd name="T10" fmla="*/ 24 w 792"/>
                <a:gd name="T11" fmla="*/ 78 h 78"/>
                <a:gd name="T12" fmla="*/ 45 w 792"/>
                <a:gd name="T13" fmla="*/ 58 h 78"/>
                <a:gd name="T14" fmla="*/ 747 w 792"/>
                <a:gd name="T15" fmla="*/ 58 h 78"/>
                <a:gd name="T16" fmla="*/ 768 w 792"/>
                <a:gd name="T17" fmla="*/ 78 h 78"/>
                <a:gd name="T18" fmla="*/ 792 w 792"/>
                <a:gd name="T19" fmla="*/ 39 h 78"/>
                <a:gd name="T20" fmla="*/ 768 w 792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2" h="78">
                  <a:moveTo>
                    <a:pt x="768" y="0"/>
                  </a:moveTo>
                  <a:cubicBezTo>
                    <a:pt x="759" y="0"/>
                    <a:pt x="751" y="8"/>
                    <a:pt x="747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1" y="8"/>
                    <a:pt x="33" y="0"/>
                    <a:pt x="24" y="0"/>
                  </a:cubicBezTo>
                  <a:cubicBezTo>
                    <a:pt x="11" y="0"/>
                    <a:pt x="0" y="17"/>
                    <a:pt x="0" y="39"/>
                  </a:cubicBezTo>
                  <a:cubicBezTo>
                    <a:pt x="0" y="60"/>
                    <a:pt x="11" y="78"/>
                    <a:pt x="24" y="78"/>
                  </a:cubicBezTo>
                  <a:cubicBezTo>
                    <a:pt x="33" y="78"/>
                    <a:pt x="41" y="69"/>
                    <a:pt x="45" y="58"/>
                  </a:cubicBezTo>
                  <a:cubicBezTo>
                    <a:pt x="747" y="58"/>
                    <a:pt x="747" y="58"/>
                    <a:pt x="747" y="58"/>
                  </a:cubicBezTo>
                  <a:cubicBezTo>
                    <a:pt x="751" y="69"/>
                    <a:pt x="759" y="78"/>
                    <a:pt x="768" y="78"/>
                  </a:cubicBezTo>
                  <a:cubicBezTo>
                    <a:pt x="781" y="78"/>
                    <a:pt x="792" y="60"/>
                    <a:pt x="792" y="39"/>
                  </a:cubicBezTo>
                  <a:cubicBezTo>
                    <a:pt x="792" y="17"/>
                    <a:pt x="781" y="0"/>
                    <a:pt x="76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4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1009" y="1500"/>
              <a:ext cx="1005" cy="1115"/>
            </a:xfrm>
            <a:custGeom>
              <a:avLst/>
              <a:gdLst>
                <a:gd name="T0" fmla="*/ 502 w 1005"/>
                <a:gd name="T1" fmla="*/ 916 h 1115"/>
                <a:gd name="T2" fmla="*/ 1005 w 1005"/>
                <a:gd name="T3" fmla="*/ 1115 h 1115"/>
                <a:gd name="T4" fmla="*/ 1005 w 1005"/>
                <a:gd name="T5" fmla="*/ 0 h 1115"/>
                <a:gd name="T6" fmla="*/ 0 w 1005"/>
                <a:gd name="T7" fmla="*/ 0 h 1115"/>
                <a:gd name="T8" fmla="*/ 0 w 1005"/>
                <a:gd name="T9" fmla="*/ 1115 h 1115"/>
                <a:gd name="T10" fmla="*/ 502 w 1005"/>
                <a:gd name="T11" fmla="*/ 916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5" h="1115">
                  <a:moveTo>
                    <a:pt x="502" y="916"/>
                  </a:moveTo>
                  <a:lnTo>
                    <a:pt x="1005" y="1115"/>
                  </a:lnTo>
                  <a:lnTo>
                    <a:pt x="1005" y="0"/>
                  </a:lnTo>
                  <a:lnTo>
                    <a:pt x="0" y="0"/>
                  </a:lnTo>
                  <a:lnTo>
                    <a:pt x="0" y="1115"/>
                  </a:lnTo>
                  <a:lnTo>
                    <a:pt x="502" y="91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vert="horz" wrap="square" lIns="91440" tIns="0" rIns="91440" bIns="180000" numCol="1" anchor="ctr" anchorCtr="0" compatLnSpc="1"/>
            <a:lstStyle/>
            <a:p>
              <a:pPr algn="ctr">
                <a:defRPr/>
              </a:pPr>
              <a:r>
                <a:rPr lang="zh-CN" altLang="en-US" sz="4000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L" panose="00020600040101010101" pitchFamily="18" charset="-122"/>
                  <a:sym typeface="字魂59号-创粗黑" panose="00000500000000000000" pitchFamily="2" charset="-122"/>
                </a:rPr>
                <a:t>软件</a:t>
              </a:r>
            </a:p>
            <a:p>
              <a:pPr algn="ctr">
                <a:defRPr/>
              </a:pPr>
              <a:r>
                <a:rPr lang="zh-CN" altLang="en-US" sz="4000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L" panose="00020600040101010101" pitchFamily="18" charset="-122"/>
                  <a:sym typeface="字魂59号-创粗黑" panose="00000500000000000000" pitchFamily="2" charset="-122"/>
                </a:rPr>
                <a:t>接口</a:t>
              </a:r>
              <a:endParaRPr lang="zh-CN" altLang="en-US" sz="4000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POSans L" panose="00020600040101010101" pitchFamily="18" charset="-122"/>
                <a:sym typeface="+mn-lt"/>
              </a:endParaRPr>
            </a:p>
          </p:txBody>
        </p:sp>
      </p:grp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9078595" y="2084070"/>
            <a:ext cx="1633220" cy="1383030"/>
            <a:chOff x="914" y="1471"/>
            <a:chExt cx="1195" cy="1144"/>
          </a:xfrm>
          <a:solidFill>
            <a:srgbClr val="2D313B"/>
          </a:solidFill>
        </p:grpSpPr>
        <p:sp>
          <p:nvSpPr>
            <p:cNvPr id="22" name="Freeform 5"/>
            <p:cNvSpPr/>
            <p:nvPr>
              <p:custDataLst>
                <p:tags r:id="rId1"/>
              </p:custDataLst>
            </p:nvPr>
          </p:nvSpPr>
          <p:spPr bwMode="auto">
            <a:xfrm>
              <a:off x="914" y="1471"/>
              <a:ext cx="1195" cy="118"/>
            </a:xfrm>
            <a:custGeom>
              <a:avLst/>
              <a:gdLst>
                <a:gd name="T0" fmla="*/ 768 w 792"/>
                <a:gd name="T1" fmla="*/ 0 h 78"/>
                <a:gd name="T2" fmla="*/ 747 w 792"/>
                <a:gd name="T3" fmla="*/ 20 h 78"/>
                <a:gd name="T4" fmla="*/ 45 w 792"/>
                <a:gd name="T5" fmla="*/ 20 h 78"/>
                <a:gd name="T6" fmla="*/ 24 w 792"/>
                <a:gd name="T7" fmla="*/ 0 h 78"/>
                <a:gd name="T8" fmla="*/ 0 w 792"/>
                <a:gd name="T9" fmla="*/ 39 h 78"/>
                <a:gd name="T10" fmla="*/ 24 w 792"/>
                <a:gd name="T11" fmla="*/ 78 h 78"/>
                <a:gd name="T12" fmla="*/ 45 w 792"/>
                <a:gd name="T13" fmla="*/ 58 h 78"/>
                <a:gd name="T14" fmla="*/ 747 w 792"/>
                <a:gd name="T15" fmla="*/ 58 h 78"/>
                <a:gd name="T16" fmla="*/ 768 w 792"/>
                <a:gd name="T17" fmla="*/ 78 h 78"/>
                <a:gd name="T18" fmla="*/ 792 w 792"/>
                <a:gd name="T19" fmla="*/ 39 h 78"/>
                <a:gd name="T20" fmla="*/ 768 w 792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2" h="78">
                  <a:moveTo>
                    <a:pt x="768" y="0"/>
                  </a:moveTo>
                  <a:cubicBezTo>
                    <a:pt x="759" y="0"/>
                    <a:pt x="751" y="8"/>
                    <a:pt x="747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1" y="8"/>
                    <a:pt x="33" y="0"/>
                    <a:pt x="24" y="0"/>
                  </a:cubicBezTo>
                  <a:cubicBezTo>
                    <a:pt x="11" y="0"/>
                    <a:pt x="0" y="17"/>
                    <a:pt x="0" y="39"/>
                  </a:cubicBezTo>
                  <a:cubicBezTo>
                    <a:pt x="0" y="60"/>
                    <a:pt x="11" y="78"/>
                    <a:pt x="24" y="78"/>
                  </a:cubicBezTo>
                  <a:cubicBezTo>
                    <a:pt x="33" y="78"/>
                    <a:pt x="41" y="69"/>
                    <a:pt x="45" y="58"/>
                  </a:cubicBezTo>
                  <a:cubicBezTo>
                    <a:pt x="747" y="58"/>
                    <a:pt x="747" y="58"/>
                    <a:pt x="747" y="58"/>
                  </a:cubicBezTo>
                  <a:cubicBezTo>
                    <a:pt x="751" y="69"/>
                    <a:pt x="759" y="78"/>
                    <a:pt x="768" y="78"/>
                  </a:cubicBezTo>
                  <a:cubicBezTo>
                    <a:pt x="781" y="78"/>
                    <a:pt x="792" y="60"/>
                    <a:pt x="792" y="39"/>
                  </a:cubicBezTo>
                  <a:cubicBezTo>
                    <a:pt x="792" y="17"/>
                    <a:pt x="781" y="0"/>
                    <a:pt x="76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4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1009" y="1500"/>
              <a:ext cx="1005" cy="1115"/>
            </a:xfrm>
            <a:custGeom>
              <a:avLst/>
              <a:gdLst>
                <a:gd name="T0" fmla="*/ 502 w 1005"/>
                <a:gd name="T1" fmla="*/ 916 h 1115"/>
                <a:gd name="T2" fmla="*/ 1005 w 1005"/>
                <a:gd name="T3" fmla="*/ 1115 h 1115"/>
                <a:gd name="T4" fmla="*/ 1005 w 1005"/>
                <a:gd name="T5" fmla="*/ 0 h 1115"/>
                <a:gd name="T6" fmla="*/ 0 w 1005"/>
                <a:gd name="T7" fmla="*/ 0 h 1115"/>
                <a:gd name="T8" fmla="*/ 0 w 1005"/>
                <a:gd name="T9" fmla="*/ 1115 h 1115"/>
                <a:gd name="T10" fmla="*/ 502 w 1005"/>
                <a:gd name="T11" fmla="*/ 916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5" h="1115">
                  <a:moveTo>
                    <a:pt x="502" y="916"/>
                  </a:moveTo>
                  <a:lnTo>
                    <a:pt x="1005" y="1115"/>
                  </a:lnTo>
                  <a:lnTo>
                    <a:pt x="1005" y="0"/>
                  </a:lnTo>
                  <a:lnTo>
                    <a:pt x="0" y="0"/>
                  </a:lnTo>
                  <a:lnTo>
                    <a:pt x="0" y="1115"/>
                  </a:lnTo>
                  <a:lnTo>
                    <a:pt x="502" y="91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vert="horz" wrap="square" lIns="91440" tIns="0" rIns="91440" bIns="180000" numCol="1" anchor="ctr" anchorCtr="0" compatLnSpc="1"/>
            <a:lstStyle/>
            <a:p>
              <a:pPr algn="ctr">
                <a:defRPr/>
              </a:pPr>
              <a:r>
                <a:rPr lang="zh-CN" altLang="en-US" sz="4000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L" panose="00020600040101010101" pitchFamily="18" charset="-122"/>
                  <a:sym typeface="字魂59号-创粗黑" panose="00000500000000000000" pitchFamily="2" charset="-122"/>
                </a:rPr>
                <a:t>通信</a:t>
              </a:r>
            </a:p>
            <a:p>
              <a:pPr algn="ctr">
                <a:defRPr/>
              </a:pPr>
              <a:r>
                <a:rPr lang="zh-CN" altLang="en-US" sz="4000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L" panose="00020600040101010101" pitchFamily="18" charset="-122"/>
                  <a:sym typeface="字魂59号-创粗黑" panose="00000500000000000000" pitchFamily="2" charset="-122"/>
                </a:rPr>
                <a:t>接口</a:t>
              </a:r>
              <a:endParaRPr lang="en-US" altLang="zh-CN" sz="6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17500" y="1238250"/>
            <a:ext cx="406400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外部接口需求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cs typeface="+mn-ea"/>
            </a:endParaRPr>
          </a:p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01625" y="3630930"/>
            <a:ext cx="3642360" cy="1597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304800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搭建高性能云服务器和去中心化数据库集群，由第三方提供服务。</a:t>
            </a:r>
          </a:p>
          <a:p>
            <a:pPr indent="304800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·初期要求需要10台以上服务器，为系统软件运行的最低配置，其中4台是热备；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02760" y="3630930"/>
            <a:ext cx="35871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04800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导航与定位采用高德地图；支付宝、微信和银行卡支付采用第三方支付平台。网约车软件使用上述API实现对应功能。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48650" y="3630930"/>
            <a:ext cx="35979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由第三方通讯服务提供商提供电话、短信服务和网络服务，需要和硬件接口适配。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56205" y="5075555"/>
            <a:ext cx="78124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04800"/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304800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·CPU 采用双核，如 QEMU Virtual CPU version 1.2.0(2 CPUs) 2.5GHz </a:t>
            </a:r>
          </a:p>
          <a:p>
            <a:pPr indent="304800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·内存为 4.00 GB(1600MHz)</a:t>
            </a:r>
          </a:p>
          <a:p>
            <a:pPr indent="304800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·硬盘容量在50TB以上</a:t>
            </a:r>
          </a:p>
          <a:p>
            <a:pPr indent="304800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·要求数据和容量可扩展性强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7120" y="5353050"/>
            <a:ext cx="421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硬</a:t>
            </a:r>
          </a:p>
          <a:p>
            <a:r>
              <a:rPr lang="zh-CN" altLang="en-US" b="1"/>
              <a:t>件</a:t>
            </a:r>
          </a:p>
          <a:p>
            <a:r>
              <a:rPr lang="zh-CN" altLang="en-US" b="1"/>
              <a:t>设</a:t>
            </a:r>
          </a:p>
          <a:p>
            <a:r>
              <a:rPr lang="zh-CN" altLang="en-US" b="1"/>
              <a:t>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需求建模</a:t>
              </a:r>
              <a:endParaRPr kumimoji="0" lang="en-US" altLang="zh-CN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5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6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30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6880" y="3648710"/>
            <a:ext cx="5683250" cy="301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53940" y="1071880"/>
            <a:ext cx="5814060" cy="239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65950" y="3811905"/>
            <a:ext cx="4425315" cy="26657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301625" y="12617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</a:rPr>
              <a:t>用例图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需求建模</a:t>
              </a:r>
              <a:endParaRPr kumimoji="0" lang="en-US" altLang="zh-CN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3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2" name="图片 1" descr="流程图-导出 (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00450" y="1033145"/>
            <a:ext cx="6736715" cy="5824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1625" y="1212215"/>
            <a:ext cx="406400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建立功能点列表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cs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需求建模</a:t>
              </a:r>
              <a:endParaRPr kumimoji="0" lang="en-US" altLang="zh-CN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3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20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09545" y="1598295"/>
            <a:ext cx="8881110" cy="4864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01625" y="1222375"/>
            <a:ext cx="406400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状态转移图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cs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0" y="0"/>
            <a:ext cx="12177486" cy="6850743"/>
          </a:xfrm>
          <a:custGeom>
            <a:avLst/>
            <a:gdLst>
              <a:gd name="connsiteX0" fmla="*/ 0 w 12177486"/>
              <a:gd name="connsiteY0" fmla="*/ 0 h 6850743"/>
              <a:gd name="connsiteX1" fmla="*/ 0 w 12177486"/>
              <a:gd name="connsiteY1" fmla="*/ 711200 h 6850743"/>
              <a:gd name="connsiteX2" fmla="*/ 6139543 w 12177486"/>
              <a:gd name="connsiteY2" fmla="*/ 6850743 h 6850743"/>
              <a:gd name="connsiteX3" fmla="*/ 12177486 w 12177486"/>
              <a:gd name="connsiteY3" fmla="*/ 6850743 h 6850743"/>
              <a:gd name="connsiteX4" fmla="*/ 12177486 w 12177486"/>
              <a:gd name="connsiteY4" fmla="*/ 2844800 h 6850743"/>
              <a:gd name="connsiteX5" fmla="*/ 9332686 w 12177486"/>
              <a:gd name="connsiteY5" fmla="*/ 0 h 6850743"/>
              <a:gd name="connsiteX6" fmla="*/ 0 w 12177486"/>
              <a:gd name="connsiteY6" fmla="*/ 0 h 685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7486" h="6850743">
                <a:moveTo>
                  <a:pt x="0" y="0"/>
                </a:moveTo>
                <a:lnTo>
                  <a:pt x="0" y="711200"/>
                </a:lnTo>
                <a:lnTo>
                  <a:pt x="6139543" y="6850743"/>
                </a:lnTo>
                <a:lnTo>
                  <a:pt x="12177486" y="6850743"/>
                </a:lnTo>
                <a:lnTo>
                  <a:pt x="12177486" y="2844800"/>
                </a:lnTo>
                <a:lnTo>
                  <a:pt x="93326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-38825" y="3146266"/>
            <a:ext cx="1036320" cy="2039620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  <a:gd name="connsiteX0-1" fmla="*/ 0 w 3482340"/>
              <a:gd name="connsiteY0-2" fmla="*/ 0 h 3670300"/>
              <a:gd name="connsiteX1-3" fmla="*/ 3482340 w 3482340"/>
              <a:gd name="connsiteY1-4" fmla="*/ 2514600 h 3670300"/>
              <a:gd name="connsiteX2-5" fmla="*/ 2301240 w 3482340"/>
              <a:gd name="connsiteY2-6" fmla="*/ 3670300 h 3670300"/>
              <a:gd name="connsiteX0-7" fmla="*/ 0 w 2301240"/>
              <a:gd name="connsiteY0-8" fmla="*/ 0 h 3670300"/>
              <a:gd name="connsiteX1-9" fmla="*/ 1013460 w 2301240"/>
              <a:gd name="connsiteY1-10" fmla="*/ 1005840 h 3670300"/>
              <a:gd name="connsiteX2-11" fmla="*/ 2301240 w 2301240"/>
              <a:gd name="connsiteY2-12" fmla="*/ 3670300 h 3670300"/>
              <a:gd name="connsiteX0-13" fmla="*/ 22860 w 1036320"/>
              <a:gd name="connsiteY0-14" fmla="*/ 0 h 2039620"/>
              <a:gd name="connsiteX1-15" fmla="*/ 1036320 w 1036320"/>
              <a:gd name="connsiteY1-16" fmla="*/ 1005840 h 2039620"/>
              <a:gd name="connsiteX2-17" fmla="*/ 0 w 1036320"/>
              <a:gd name="connsiteY2-18" fmla="*/ 2039620 h 2039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36320" h="2039620">
                <a:moveTo>
                  <a:pt x="22860" y="0"/>
                </a:moveTo>
                <a:lnTo>
                  <a:pt x="1036320" y="1005840"/>
                </a:lnTo>
                <a:lnTo>
                  <a:pt x="0" y="203962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 rot="16200000">
            <a:off x="1338399" y="4808004"/>
            <a:ext cx="1363980" cy="2748280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  <a:gd name="connsiteX0-1" fmla="*/ 0 w 3482340"/>
              <a:gd name="connsiteY0-2" fmla="*/ 0 h 3670300"/>
              <a:gd name="connsiteX1-3" fmla="*/ 3482340 w 3482340"/>
              <a:gd name="connsiteY1-4" fmla="*/ 2514600 h 3670300"/>
              <a:gd name="connsiteX2-5" fmla="*/ 2301240 w 3482340"/>
              <a:gd name="connsiteY2-6" fmla="*/ 3670300 h 3670300"/>
              <a:gd name="connsiteX0-7" fmla="*/ 0 w 2301240"/>
              <a:gd name="connsiteY0-8" fmla="*/ 0 h 3670300"/>
              <a:gd name="connsiteX1-9" fmla="*/ 1013460 w 2301240"/>
              <a:gd name="connsiteY1-10" fmla="*/ 1005840 h 3670300"/>
              <a:gd name="connsiteX2-11" fmla="*/ 2301240 w 2301240"/>
              <a:gd name="connsiteY2-12" fmla="*/ 3670300 h 3670300"/>
              <a:gd name="connsiteX0-13" fmla="*/ 22860 w 1036320"/>
              <a:gd name="connsiteY0-14" fmla="*/ 0 h 2039620"/>
              <a:gd name="connsiteX1-15" fmla="*/ 1036320 w 1036320"/>
              <a:gd name="connsiteY1-16" fmla="*/ 1005840 h 2039620"/>
              <a:gd name="connsiteX2-17" fmla="*/ 0 w 1036320"/>
              <a:gd name="connsiteY2-18" fmla="*/ 2039620 h 2039620"/>
              <a:gd name="connsiteX0-19" fmla="*/ 0 w 1348740"/>
              <a:gd name="connsiteY0-20" fmla="*/ 0 h 2405380"/>
              <a:gd name="connsiteX1-21" fmla="*/ 1348740 w 1348740"/>
              <a:gd name="connsiteY1-22" fmla="*/ 1371600 h 2405380"/>
              <a:gd name="connsiteX2-23" fmla="*/ 312420 w 1348740"/>
              <a:gd name="connsiteY2-24" fmla="*/ 2405380 h 2405380"/>
              <a:gd name="connsiteX0-25" fmla="*/ 15240 w 1363980"/>
              <a:gd name="connsiteY0-26" fmla="*/ 0 h 2748280"/>
              <a:gd name="connsiteX1-27" fmla="*/ 1363980 w 1363980"/>
              <a:gd name="connsiteY1-28" fmla="*/ 1371600 h 2748280"/>
              <a:gd name="connsiteX2-29" fmla="*/ 0 w 1363980"/>
              <a:gd name="connsiteY2-30" fmla="*/ 2748280 h 274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63980" h="2748280">
                <a:moveTo>
                  <a:pt x="15240" y="0"/>
                </a:moveTo>
                <a:lnTo>
                  <a:pt x="1363980" y="1371600"/>
                </a:lnTo>
                <a:lnTo>
                  <a:pt x="0" y="274828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70000" y="2165353"/>
            <a:ext cx="2527299" cy="2527294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10" name="同心圆 98"/>
            <p:cNvSpPr/>
            <p:nvPr>
              <p:custDataLst>
                <p:tags r:id="rId24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25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83409" y="3044278"/>
            <a:ext cx="13004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304186" y="608749"/>
            <a:ext cx="854889" cy="854887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14" name="同心圆 98"/>
            <p:cNvSpPr/>
            <p:nvPr>
              <p:custDataLst>
                <p:tags r:id="rId2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>
              <p:custDataLst>
                <p:tags r:id="rId23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77733" y="667873"/>
            <a:ext cx="4461781" cy="784048"/>
            <a:chOff x="6723288" y="1475526"/>
            <a:chExt cx="4461781" cy="784048"/>
          </a:xfrm>
        </p:grpSpPr>
        <p:sp>
          <p:nvSpPr>
            <p:cNvPr id="17" name="文本框 16"/>
            <p:cNvSpPr txBox="1"/>
            <p:nvPr>
              <p:custDataLst>
                <p:tags r:id="rId20"/>
              </p:custDataLst>
            </p:nvPr>
          </p:nvSpPr>
          <p:spPr>
            <a:xfrm>
              <a:off x="6723288" y="1475526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5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项目概述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21"/>
              </p:custDataLst>
            </p:nvPr>
          </p:nvSpPr>
          <p:spPr>
            <a:xfrm>
              <a:off x="6772726" y="1952869"/>
              <a:ext cx="44123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4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Project overview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91703" y="1825025"/>
            <a:ext cx="4447811" cy="784048"/>
            <a:chOff x="6737258" y="1475526"/>
            <a:chExt cx="4447811" cy="784048"/>
          </a:xfrm>
        </p:grpSpPr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6737258" y="1475526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5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需求管理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6772726" y="1952869"/>
              <a:ext cx="44123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4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Demand management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77733" y="2929321"/>
            <a:ext cx="6083300" cy="784225"/>
            <a:chOff x="6723288" y="1475526"/>
            <a:chExt cx="6083300" cy="784225"/>
          </a:xfrm>
        </p:grpSpPr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6723288" y="1475526"/>
              <a:ext cx="452945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5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任务分解与成本估算</a:t>
              </a:r>
            </a:p>
          </p:txBody>
        </p:sp>
        <p:sp>
          <p:nvSpPr>
            <p:cNvPr id="24" name="文本框 23"/>
            <p:cNvSpPr txBox="1"/>
            <p:nvPr>
              <p:custDataLst>
                <p:tags r:id="rId17"/>
              </p:custDataLst>
            </p:nvPr>
          </p:nvSpPr>
          <p:spPr>
            <a:xfrm>
              <a:off x="6772818" y="1953046"/>
              <a:ext cx="603377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4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Task decomposition and cost estimation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77733" y="4046317"/>
            <a:ext cx="4686935" cy="784048"/>
            <a:chOff x="6723288" y="1475526"/>
            <a:chExt cx="4686935" cy="784048"/>
          </a:xfrm>
        </p:grpSpPr>
        <p:sp>
          <p:nvSpPr>
            <p:cNvPr id="26" name="文本框 25"/>
            <p:cNvSpPr txBox="1"/>
            <p:nvPr>
              <p:custDataLst>
                <p:tags r:id="rId14"/>
              </p:custDataLst>
            </p:nvPr>
          </p:nvSpPr>
          <p:spPr>
            <a:xfrm>
              <a:off x="6723288" y="1475526"/>
              <a:ext cx="468693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进度计划与质量计划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5"/>
              </p:custDataLst>
            </p:nvPr>
          </p:nvSpPr>
          <p:spPr>
            <a:xfrm>
              <a:off x="6772726" y="1952869"/>
              <a:ext cx="44123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4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Schedule and quality plan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04186" y="1728874"/>
            <a:ext cx="854889" cy="854887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29" name="同心圆 98"/>
            <p:cNvSpPr/>
            <p:nvPr>
              <p:custDataLst>
                <p:tags r:id="rId1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13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04186" y="2846771"/>
            <a:ext cx="854889" cy="854887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32" name="同心圆 98"/>
            <p:cNvSpPr/>
            <p:nvPr>
              <p:custDataLst>
                <p:tags r:id="rId10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>
              <p:custDataLst>
                <p:tags r:id="rId11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304186" y="3966896"/>
            <a:ext cx="854889" cy="854887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35" name="同心圆 98"/>
            <p:cNvSpPr/>
            <p:nvPr>
              <p:custDataLst>
                <p:tags r:id="rId8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>
              <p:custDataLst>
                <p:tags r:id="rId9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pic>
        <p:nvPicPr>
          <p:cNvPr id="37" name="图片 36" descr="山东大学校徽负形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962640" y="95885"/>
            <a:ext cx="1113790" cy="11156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191703" y="5163282"/>
            <a:ext cx="5500370" cy="784225"/>
            <a:chOff x="6723288" y="1475526"/>
            <a:chExt cx="5500370" cy="784225"/>
          </a:xfrm>
        </p:grpSpPr>
        <p:sp>
          <p:nvSpPr>
            <p:cNvPr id="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6723288" y="1475526"/>
              <a:ext cx="468693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配置管理计划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7"/>
              </p:custDataLst>
            </p:nvPr>
          </p:nvSpPr>
          <p:spPr>
            <a:xfrm>
              <a:off x="6772818" y="1953046"/>
              <a:ext cx="545084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sz="1400" b="1" spc="4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Configuration management plan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18156" y="5083861"/>
            <a:ext cx="854889" cy="854887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38" name="同心圆 98"/>
            <p:cNvSpPr/>
            <p:nvPr>
              <p:custDataLst>
                <p:tags r:id="rId4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>
              <p:custDataLst>
                <p:tags r:id="rId5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需求建模</a:t>
              </a:r>
              <a:endParaRPr kumimoji="0" lang="en-US" altLang="zh-CN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3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4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11" name="图片 11" descr="订单全流程活动图.drawi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97250" y="1147445"/>
            <a:ext cx="3213735" cy="5491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1625" y="1270635"/>
            <a:ext cx="6096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主要业务活动图</a:t>
            </a:r>
          </a:p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和</a:t>
            </a:r>
            <a:r>
              <a:rPr lang="en-US" altLang="zh-CN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RBAC</a:t>
            </a: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权限模型</a:t>
            </a:r>
          </a:p>
        </p:txBody>
      </p:sp>
      <p:pic>
        <p:nvPicPr>
          <p:cNvPr id="9" name="图片 8" descr="G~AR%ZU@2AYEGJEQ1{OE3{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26555" y="2167255"/>
            <a:ext cx="4791710" cy="3844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14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需求建模</a:t>
              </a:r>
              <a:endParaRPr kumimoji="0" lang="en-US" altLang="zh-CN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1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13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01625" y="1250315"/>
            <a:ext cx="6731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</a:rPr>
              <a:t>分层数据流图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751330" y="1831340"/>
            <a:ext cx="3636645" cy="228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214870" y="1408430"/>
            <a:ext cx="3513455" cy="24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50975" y="4407535"/>
            <a:ext cx="3672840" cy="2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745605" y="4273550"/>
            <a:ext cx="4010025" cy="24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166110" y="1403985"/>
            <a:ext cx="179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顶层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560435" y="987425"/>
            <a:ext cx="179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一层</a:t>
            </a: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328545" y="4085590"/>
            <a:ext cx="2345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二层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系统数据管理</a:t>
            </a: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7654925" y="3992245"/>
            <a:ext cx="2345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二层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订单全流程</a:t>
            </a:r>
          </a:p>
        </p:txBody>
      </p:sp>
      <p:sp>
        <p:nvSpPr>
          <p:cNvPr id="20" name="右箭头 19"/>
          <p:cNvSpPr/>
          <p:nvPr/>
        </p:nvSpPr>
        <p:spPr>
          <a:xfrm>
            <a:off x="5379720" y="2472055"/>
            <a:ext cx="1524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>
            <p:custDataLst>
              <p:tags r:id="rId10"/>
            </p:custDataLst>
          </p:nvPr>
        </p:nvSpPr>
        <p:spPr>
          <a:xfrm rot="8040000">
            <a:off x="5025390" y="3810000"/>
            <a:ext cx="210629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>
            <p:custDataLst>
              <p:tags r:id="rId11"/>
            </p:custDataLst>
          </p:nvPr>
        </p:nvSpPr>
        <p:spPr>
          <a:xfrm rot="5400000">
            <a:off x="6637020" y="3787775"/>
            <a:ext cx="130048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%@S[MZF}Z75RU)BLE]P0Q}I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82085" y="6494780"/>
            <a:ext cx="3656330" cy="287655"/>
          </a:xfrm>
          <a:prstGeom prst="rect">
            <a:avLst/>
          </a:prstGeom>
        </p:spPr>
      </p:pic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需求规格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3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4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1625" y="1270635"/>
            <a:ext cx="38614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生成含有验收标准的</a:t>
            </a:r>
          </a:p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需求规格说明书</a:t>
            </a:r>
          </a:p>
        </p:txBody>
      </p:sp>
      <p:pic>
        <p:nvPicPr>
          <p:cNvPr id="12" name="图片 11" descr="9E%]CXD2NYUB(EU2LZJJ5R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23030" y="958215"/>
            <a:ext cx="371602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需求变更控制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3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2" name="图片 1" descr="4O`38_X5S~60}U}2P)O$3GL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922" t="14762" r="2442" b="15884"/>
          <a:stretch>
            <a:fillRect/>
          </a:stretch>
        </p:blipFill>
        <p:spPr>
          <a:xfrm>
            <a:off x="1019175" y="1830070"/>
            <a:ext cx="10214610" cy="4664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-3" y="1520665"/>
            <a:ext cx="1393374" cy="2742351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  <a:gd name="connsiteX0-1" fmla="*/ 0 w 3482340"/>
              <a:gd name="connsiteY0-2" fmla="*/ 0 h 3670300"/>
              <a:gd name="connsiteX1-3" fmla="*/ 3482340 w 3482340"/>
              <a:gd name="connsiteY1-4" fmla="*/ 2514600 h 3670300"/>
              <a:gd name="connsiteX2-5" fmla="*/ 2301240 w 3482340"/>
              <a:gd name="connsiteY2-6" fmla="*/ 3670300 h 3670300"/>
              <a:gd name="connsiteX0-7" fmla="*/ 0 w 2301240"/>
              <a:gd name="connsiteY0-8" fmla="*/ 0 h 3670300"/>
              <a:gd name="connsiteX1-9" fmla="*/ 1013460 w 2301240"/>
              <a:gd name="connsiteY1-10" fmla="*/ 1005840 h 3670300"/>
              <a:gd name="connsiteX2-11" fmla="*/ 2301240 w 2301240"/>
              <a:gd name="connsiteY2-12" fmla="*/ 3670300 h 3670300"/>
              <a:gd name="connsiteX0-13" fmla="*/ 22860 w 1036320"/>
              <a:gd name="connsiteY0-14" fmla="*/ 0 h 2039620"/>
              <a:gd name="connsiteX1-15" fmla="*/ 1036320 w 1036320"/>
              <a:gd name="connsiteY1-16" fmla="*/ 1005840 h 2039620"/>
              <a:gd name="connsiteX2-17" fmla="*/ 0 w 1036320"/>
              <a:gd name="connsiteY2-18" fmla="*/ 2039620 h 2039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36320" h="2039620">
                <a:moveTo>
                  <a:pt x="22860" y="0"/>
                </a:moveTo>
                <a:lnTo>
                  <a:pt x="1036320" y="1005840"/>
                </a:lnTo>
                <a:lnTo>
                  <a:pt x="0" y="203962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 rot="10800000">
            <a:off x="10427150" y="4697477"/>
            <a:ext cx="1755324" cy="2179470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  <a:gd name="connsiteX0-1" fmla="*/ 0 w 3482340"/>
              <a:gd name="connsiteY0-2" fmla="*/ 0 h 3670300"/>
              <a:gd name="connsiteX1-3" fmla="*/ 3482340 w 3482340"/>
              <a:gd name="connsiteY1-4" fmla="*/ 2514600 h 3670300"/>
              <a:gd name="connsiteX2-5" fmla="*/ 2301240 w 3482340"/>
              <a:gd name="connsiteY2-6" fmla="*/ 3670300 h 3670300"/>
              <a:gd name="connsiteX0-7" fmla="*/ 0 w 2301240"/>
              <a:gd name="connsiteY0-8" fmla="*/ 0 h 3670300"/>
              <a:gd name="connsiteX1-9" fmla="*/ 1013460 w 2301240"/>
              <a:gd name="connsiteY1-10" fmla="*/ 1005840 h 3670300"/>
              <a:gd name="connsiteX2-11" fmla="*/ 2301240 w 2301240"/>
              <a:gd name="connsiteY2-12" fmla="*/ 3670300 h 3670300"/>
              <a:gd name="connsiteX0-13" fmla="*/ 22860 w 1036320"/>
              <a:gd name="connsiteY0-14" fmla="*/ 0 h 2039620"/>
              <a:gd name="connsiteX1-15" fmla="*/ 1036320 w 1036320"/>
              <a:gd name="connsiteY1-16" fmla="*/ 1005840 h 2039620"/>
              <a:gd name="connsiteX2-17" fmla="*/ 0 w 1036320"/>
              <a:gd name="connsiteY2-18" fmla="*/ 2039620 h 2039620"/>
              <a:gd name="connsiteX0-19" fmla="*/ 22860 w 1312604"/>
              <a:gd name="connsiteY0-20" fmla="*/ 0 h 2039620"/>
              <a:gd name="connsiteX1-21" fmla="*/ 1312604 w 1312604"/>
              <a:gd name="connsiteY1-22" fmla="*/ 731917 h 2039620"/>
              <a:gd name="connsiteX2-23" fmla="*/ 0 w 1312604"/>
              <a:gd name="connsiteY2-24" fmla="*/ 2039620 h 2039620"/>
              <a:gd name="connsiteX0-25" fmla="*/ 1037588 w 1312604"/>
              <a:gd name="connsiteY0-26" fmla="*/ 0 h 1618616"/>
              <a:gd name="connsiteX1-27" fmla="*/ 1312604 w 1312604"/>
              <a:gd name="connsiteY1-28" fmla="*/ 310913 h 1618616"/>
              <a:gd name="connsiteX2-29" fmla="*/ 0 w 1312604"/>
              <a:gd name="connsiteY2-30" fmla="*/ 1618616 h 1618616"/>
              <a:gd name="connsiteX0-31" fmla="*/ 1013974 w 1312604"/>
              <a:gd name="connsiteY0-32" fmla="*/ 0 h 1611532"/>
              <a:gd name="connsiteX1-33" fmla="*/ 1312604 w 1312604"/>
              <a:gd name="connsiteY1-34" fmla="*/ 303829 h 1611532"/>
              <a:gd name="connsiteX2-35" fmla="*/ 0 w 1312604"/>
              <a:gd name="connsiteY2-36" fmla="*/ 1611532 h 1611532"/>
              <a:gd name="connsiteX0-37" fmla="*/ 1006890 w 1305520"/>
              <a:gd name="connsiteY0-38" fmla="*/ 0 h 1620978"/>
              <a:gd name="connsiteX1-39" fmla="*/ 1305520 w 1305520"/>
              <a:gd name="connsiteY1-40" fmla="*/ 303829 h 1620978"/>
              <a:gd name="connsiteX2-41" fmla="*/ 0 w 1305520"/>
              <a:gd name="connsiteY2-42" fmla="*/ 1620978 h 16209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05520" h="1620978">
                <a:moveTo>
                  <a:pt x="1006890" y="0"/>
                </a:moveTo>
                <a:lnTo>
                  <a:pt x="1305520" y="303829"/>
                </a:lnTo>
                <a:lnTo>
                  <a:pt x="0" y="1620978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1074400" y="3875314"/>
            <a:ext cx="1117600" cy="1117600"/>
          </a:xfrm>
          <a:prstGeom prst="line">
            <a:avLst/>
          </a:pr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等腰三角形 12"/>
          <p:cNvSpPr/>
          <p:nvPr>
            <p:custDataLst>
              <p:tags r:id="rId3"/>
            </p:custDataLst>
          </p:nvPr>
        </p:nvSpPr>
        <p:spPr>
          <a:xfrm>
            <a:off x="0" y="5167086"/>
            <a:ext cx="1739439" cy="1690914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25600" y="885371"/>
            <a:ext cx="10566400" cy="1973943"/>
            <a:chOff x="1625600" y="885371"/>
            <a:chExt cx="10566400" cy="1973943"/>
          </a:xfrm>
          <a:solidFill>
            <a:schemeClr val="accent2"/>
          </a:solidFill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1625600" y="885371"/>
              <a:ext cx="10566400" cy="1973943"/>
            </a:xfrm>
            <a:custGeom>
              <a:avLst/>
              <a:gdLst>
                <a:gd name="connsiteX0" fmla="*/ 0 w 10566400"/>
                <a:gd name="connsiteY0" fmla="*/ 0 h 1973943"/>
                <a:gd name="connsiteX1" fmla="*/ 10566400 w 10566400"/>
                <a:gd name="connsiteY1" fmla="*/ 0 h 1973943"/>
                <a:gd name="connsiteX2" fmla="*/ 10566400 w 10566400"/>
                <a:gd name="connsiteY2" fmla="*/ 1973943 h 1973943"/>
                <a:gd name="connsiteX3" fmla="*/ 1785257 w 10566400"/>
                <a:gd name="connsiteY3" fmla="*/ 1973943 h 1973943"/>
                <a:gd name="connsiteX4" fmla="*/ 0 w 10566400"/>
                <a:gd name="connsiteY4" fmla="*/ 0 h 197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6400" h="1973943">
                  <a:moveTo>
                    <a:pt x="0" y="0"/>
                  </a:moveTo>
                  <a:lnTo>
                    <a:pt x="10566400" y="0"/>
                  </a:lnTo>
                  <a:lnTo>
                    <a:pt x="10566400" y="1973943"/>
                  </a:lnTo>
                  <a:lnTo>
                    <a:pt x="1785257" y="19739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10"/>
              </p:custDataLst>
            </p:nvPr>
          </p:nvSpPr>
          <p:spPr>
            <a:xfrm>
              <a:off x="1625600" y="885371"/>
              <a:ext cx="10566400" cy="1973943"/>
            </a:xfrm>
            <a:custGeom>
              <a:avLst/>
              <a:gdLst>
                <a:gd name="connsiteX0" fmla="*/ 0 w 10566400"/>
                <a:gd name="connsiteY0" fmla="*/ 0 h 1973943"/>
                <a:gd name="connsiteX1" fmla="*/ 10566400 w 10566400"/>
                <a:gd name="connsiteY1" fmla="*/ 0 h 1973943"/>
                <a:gd name="connsiteX2" fmla="*/ 10566400 w 10566400"/>
                <a:gd name="connsiteY2" fmla="*/ 1973943 h 1973943"/>
                <a:gd name="connsiteX3" fmla="*/ 1785257 w 10566400"/>
                <a:gd name="connsiteY3" fmla="*/ 1973943 h 1973943"/>
                <a:gd name="connsiteX4" fmla="*/ 0 w 10566400"/>
                <a:gd name="connsiteY4" fmla="*/ 0 h 197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6400" h="1973943">
                  <a:moveTo>
                    <a:pt x="0" y="0"/>
                  </a:moveTo>
                  <a:lnTo>
                    <a:pt x="10566400" y="0"/>
                  </a:lnTo>
                  <a:lnTo>
                    <a:pt x="10566400" y="1973943"/>
                  </a:lnTo>
                  <a:lnTo>
                    <a:pt x="1785257" y="19739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97496" y="1302951"/>
            <a:ext cx="1400869" cy="1400866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17" name="同心圆 98"/>
            <p:cNvSpPr/>
            <p:nvPr>
              <p:custDataLst>
                <p:tags r:id="rId7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8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2466521" y="3890091"/>
            <a:ext cx="0" cy="1102823"/>
          </a:xfrm>
          <a:prstGeom prst="line">
            <a:avLst/>
          </a:prstGeom>
          <a:ln w="28575">
            <a:solidFill>
              <a:srgbClr val="C82C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87625" y="3710940"/>
            <a:ext cx="5968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5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任务分解与成本估算</a:t>
            </a: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2592304" y="4448891"/>
            <a:ext cx="7945067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400" b="1" i="0" u="none" strike="noStrike" dirty="0">
                <a:solidFill>
                  <a:schemeClr val="dk1">
                    <a:lumMod val="90000"/>
                    <a:lumOff val="10000"/>
                  </a:schemeClr>
                </a:solidFill>
                <a:effectLst/>
                <a:cs typeface="+mn-ea"/>
                <a:sym typeface="+mn-lt"/>
              </a:rPr>
              <a:t>Task decomposition and cost estimation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0856686" y="0"/>
            <a:ext cx="1335314" cy="1378857"/>
          </a:xfrm>
          <a:prstGeom prst="line">
            <a:avLst/>
          </a:pr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图片 4" descr="山东大学校徽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855" y="3853815"/>
            <a:ext cx="1142365" cy="113919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766888" y="1372301"/>
            <a:ext cx="6083300" cy="784225"/>
            <a:chOff x="6723288" y="1475526"/>
            <a:chExt cx="6083300" cy="784225"/>
          </a:xfrm>
        </p:grpSpPr>
        <p:sp>
          <p:nvSpPr>
            <p:cNvPr id="23" name="文本框 22"/>
            <p:cNvSpPr txBox="1"/>
            <p:nvPr>
              <p:custDataLst>
                <p:tags r:id="rId5"/>
              </p:custDataLst>
            </p:nvPr>
          </p:nvSpPr>
          <p:spPr>
            <a:xfrm>
              <a:off x="6723288" y="1475526"/>
              <a:ext cx="452945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6"/>
              </p:custDataLst>
            </p:nvPr>
          </p:nvSpPr>
          <p:spPr>
            <a:xfrm>
              <a:off x="6772818" y="1953046"/>
              <a:ext cx="603377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1" i="0" u="none" strike="noStrike" kern="1200" cap="none" spc="4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173" y="974174"/>
            <a:ext cx="12012767" cy="57066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>
            <a:off x="11044805" y="3962400"/>
            <a:ext cx="847501" cy="153352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2" name="矩形: 圆角 21"/>
          <p:cNvSpPr/>
          <p:nvPr/>
        </p:nvSpPr>
        <p:spPr>
          <a:xfrm>
            <a:off x="10148099" y="3962400"/>
            <a:ext cx="847501" cy="153352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1" name="矩形: 圆角 20"/>
          <p:cNvSpPr/>
          <p:nvPr/>
        </p:nvSpPr>
        <p:spPr>
          <a:xfrm>
            <a:off x="9164550" y="3971820"/>
            <a:ext cx="847501" cy="153352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0" name="矩形: 圆角 19"/>
          <p:cNvSpPr/>
          <p:nvPr/>
        </p:nvSpPr>
        <p:spPr>
          <a:xfrm>
            <a:off x="6457949" y="4038896"/>
            <a:ext cx="847501" cy="153352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9" name="矩形: 圆角 18"/>
          <p:cNvSpPr/>
          <p:nvPr/>
        </p:nvSpPr>
        <p:spPr>
          <a:xfrm>
            <a:off x="4604103" y="4018096"/>
            <a:ext cx="847501" cy="153352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8" name="矩形: 圆角 17"/>
          <p:cNvSpPr/>
          <p:nvPr/>
        </p:nvSpPr>
        <p:spPr>
          <a:xfrm>
            <a:off x="2057205" y="3969579"/>
            <a:ext cx="847501" cy="153352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7" name="矩形: 圆角 16"/>
          <p:cNvSpPr/>
          <p:nvPr/>
        </p:nvSpPr>
        <p:spPr>
          <a:xfrm>
            <a:off x="1113503" y="3962295"/>
            <a:ext cx="847501" cy="153352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6" name="矩形: 圆角 15"/>
          <p:cNvSpPr/>
          <p:nvPr/>
        </p:nvSpPr>
        <p:spPr>
          <a:xfrm>
            <a:off x="171450" y="3962400"/>
            <a:ext cx="847501" cy="153352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5" name="矩形: 圆角 14"/>
          <p:cNvSpPr/>
          <p:nvPr/>
        </p:nvSpPr>
        <p:spPr>
          <a:xfrm>
            <a:off x="9829800" y="2517981"/>
            <a:ext cx="1428750" cy="84523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" name="矩形: 圆角 12"/>
          <p:cNvSpPr/>
          <p:nvPr/>
        </p:nvSpPr>
        <p:spPr>
          <a:xfrm>
            <a:off x="5181606" y="2554389"/>
            <a:ext cx="1619241" cy="83350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1" name="矩形: 圆角 10"/>
          <p:cNvSpPr/>
          <p:nvPr/>
        </p:nvSpPr>
        <p:spPr>
          <a:xfrm>
            <a:off x="837791" y="2529151"/>
            <a:ext cx="1301461" cy="806491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" name="矩形: 圆角 3"/>
          <p:cNvSpPr/>
          <p:nvPr/>
        </p:nvSpPr>
        <p:spPr>
          <a:xfrm>
            <a:off x="4924425" y="1227602"/>
            <a:ext cx="1952625" cy="9133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122" name="组合 121"/>
          <p:cNvGrpSpPr/>
          <p:nvPr/>
        </p:nvGrpSpPr>
        <p:grpSpPr>
          <a:xfrm>
            <a:off x="723900" y="303571"/>
            <a:ext cx="11468099" cy="584775"/>
            <a:chOff x="723900" y="303571"/>
            <a:chExt cx="11468099" cy="58477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27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5359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5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按交付产品</a:t>
              </a:r>
              <a:r>
                <a:rPr lang="zh-CN" altLang="en-US" sz="3200" b="1" spc="500" dirty="0">
                  <a:solidFill>
                    <a:schemeClr val="lt1"/>
                  </a:solidFill>
                  <a:cs typeface="+mn-ea"/>
                  <a:sym typeface="+mn-lt"/>
                </a:rPr>
                <a:t>分解的</a:t>
              </a:r>
              <a:r>
                <a:rPr lang="en-US" altLang="zh-CN" sz="3200" b="1" spc="500" dirty="0">
                  <a:solidFill>
                    <a:schemeClr val="lt1"/>
                  </a:solidFill>
                  <a:cs typeface="+mn-ea"/>
                  <a:sym typeface="+mn-lt"/>
                </a:rPr>
                <a:t>WBS</a:t>
              </a:r>
              <a:endParaRPr kumimoji="0" lang="zh-CN" altLang="en-US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2" name="Group 20"/>
          <p:cNvGrpSpPr/>
          <p:nvPr/>
        </p:nvGrpSpPr>
        <p:grpSpPr>
          <a:xfrm>
            <a:off x="1521415" y="2554389"/>
            <a:ext cx="617837" cy="618015"/>
            <a:chOff x="0" y="4763"/>
            <a:chExt cx="5500688" cy="5502275"/>
          </a:xfrm>
          <a:solidFill>
            <a:sysClr val="window" lastClr="FFFFFF"/>
          </a:solidFill>
        </p:grpSpPr>
        <p:sp>
          <p:nvSpPr>
            <p:cNvPr id="83" name="Freeform 5"/>
            <p:cNvSpPr>
              <a:spLocks noEditPoints="1"/>
            </p:cNvSpPr>
            <p:nvPr/>
          </p:nvSpPr>
          <p:spPr bwMode="auto">
            <a:xfrm>
              <a:off x="0" y="4763"/>
              <a:ext cx="5500688" cy="5502275"/>
            </a:xfrm>
            <a:custGeom>
              <a:avLst/>
              <a:gdLst>
                <a:gd name="T0" fmla="*/ 1007 w 1464"/>
                <a:gd name="T1" fmla="*/ 0 h 1464"/>
                <a:gd name="T2" fmla="*/ 549 w 1464"/>
                <a:gd name="T3" fmla="*/ 458 h 1464"/>
                <a:gd name="T4" fmla="*/ 582 w 1464"/>
                <a:gd name="T5" fmla="*/ 624 h 1464"/>
                <a:gd name="T6" fmla="*/ 26 w 1464"/>
                <a:gd name="T7" fmla="*/ 1179 h 1464"/>
                <a:gd name="T8" fmla="*/ 0 w 1464"/>
                <a:gd name="T9" fmla="*/ 1235 h 1464"/>
                <a:gd name="T10" fmla="*/ 0 w 1464"/>
                <a:gd name="T11" fmla="*/ 1373 h 1464"/>
                <a:gd name="T12" fmla="*/ 91 w 1464"/>
                <a:gd name="T13" fmla="*/ 1464 h 1464"/>
                <a:gd name="T14" fmla="*/ 229 w 1464"/>
                <a:gd name="T15" fmla="*/ 1464 h 1464"/>
                <a:gd name="T16" fmla="*/ 285 w 1464"/>
                <a:gd name="T17" fmla="*/ 1438 h 1464"/>
                <a:gd name="T18" fmla="*/ 350 w 1464"/>
                <a:gd name="T19" fmla="*/ 1373 h 1464"/>
                <a:gd name="T20" fmla="*/ 458 w 1464"/>
                <a:gd name="T21" fmla="*/ 1373 h 1464"/>
                <a:gd name="T22" fmla="*/ 549 w 1464"/>
                <a:gd name="T23" fmla="*/ 1281 h 1464"/>
                <a:gd name="T24" fmla="*/ 549 w 1464"/>
                <a:gd name="T25" fmla="*/ 1190 h 1464"/>
                <a:gd name="T26" fmla="*/ 641 w 1464"/>
                <a:gd name="T27" fmla="*/ 1190 h 1464"/>
                <a:gd name="T28" fmla="*/ 732 w 1464"/>
                <a:gd name="T29" fmla="*/ 1098 h 1464"/>
                <a:gd name="T30" fmla="*/ 732 w 1464"/>
                <a:gd name="T31" fmla="*/ 991 h 1464"/>
                <a:gd name="T32" fmla="*/ 841 w 1464"/>
                <a:gd name="T33" fmla="*/ 882 h 1464"/>
                <a:gd name="T34" fmla="*/ 1007 w 1464"/>
                <a:gd name="T35" fmla="*/ 915 h 1464"/>
                <a:gd name="T36" fmla="*/ 1464 w 1464"/>
                <a:gd name="T37" fmla="*/ 458 h 1464"/>
                <a:gd name="T38" fmla="*/ 1007 w 1464"/>
                <a:gd name="T39" fmla="*/ 0 h 1464"/>
                <a:gd name="T40" fmla="*/ 1007 w 1464"/>
                <a:gd name="T41" fmla="*/ 824 h 1464"/>
                <a:gd name="T42" fmla="*/ 822 w 1464"/>
                <a:gd name="T43" fmla="*/ 772 h 1464"/>
                <a:gd name="T44" fmla="*/ 806 w 1464"/>
                <a:gd name="T45" fmla="*/ 787 h 1464"/>
                <a:gd name="T46" fmla="*/ 755 w 1464"/>
                <a:gd name="T47" fmla="*/ 839 h 1464"/>
                <a:gd name="T48" fmla="*/ 667 w 1464"/>
                <a:gd name="T49" fmla="*/ 926 h 1464"/>
                <a:gd name="T50" fmla="*/ 641 w 1464"/>
                <a:gd name="T51" fmla="*/ 991 h 1464"/>
                <a:gd name="T52" fmla="*/ 641 w 1464"/>
                <a:gd name="T53" fmla="*/ 1098 h 1464"/>
                <a:gd name="T54" fmla="*/ 549 w 1464"/>
                <a:gd name="T55" fmla="*/ 1098 h 1464"/>
                <a:gd name="T56" fmla="*/ 458 w 1464"/>
                <a:gd name="T57" fmla="*/ 1190 h 1464"/>
                <a:gd name="T58" fmla="*/ 458 w 1464"/>
                <a:gd name="T59" fmla="*/ 1281 h 1464"/>
                <a:gd name="T60" fmla="*/ 350 w 1464"/>
                <a:gd name="T61" fmla="*/ 1281 h 1464"/>
                <a:gd name="T62" fmla="*/ 286 w 1464"/>
                <a:gd name="T63" fmla="*/ 1308 h 1464"/>
                <a:gd name="T64" fmla="*/ 221 w 1464"/>
                <a:gd name="T65" fmla="*/ 1373 h 1464"/>
                <a:gd name="T66" fmla="*/ 92 w 1464"/>
                <a:gd name="T67" fmla="*/ 1373 h 1464"/>
                <a:gd name="T68" fmla="*/ 92 w 1464"/>
                <a:gd name="T69" fmla="*/ 1242 h 1464"/>
                <a:gd name="T70" fmla="*/ 625 w 1464"/>
                <a:gd name="T71" fmla="*/ 709 h 1464"/>
                <a:gd name="T72" fmla="*/ 625 w 1464"/>
                <a:gd name="T73" fmla="*/ 710 h 1464"/>
                <a:gd name="T74" fmla="*/ 692 w 1464"/>
                <a:gd name="T75" fmla="*/ 642 h 1464"/>
                <a:gd name="T76" fmla="*/ 641 w 1464"/>
                <a:gd name="T77" fmla="*/ 458 h 1464"/>
                <a:gd name="T78" fmla="*/ 1007 w 1464"/>
                <a:gd name="T79" fmla="*/ 92 h 1464"/>
                <a:gd name="T80" fmla="*/ 1373 w 1464"/>
                <a:gd name="T81" fmla="*/ 458 h 1464"/>
                <a:gd name="T82" fmla="*/ 1007 w 1464"/>
                <a:gd name="T83" fmla="*/ 82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64" h="1464">
                  <a:moveTo>
                    <a:pt x="1007" y="0"/>
                  </a:moveTo>
                  <a:cubicBezTo>
                    <a:pt x="754" y="0"/>
                    <a:pt x="549" y="205"/>
                    <a:pt x="549" y="458"/>
                  </a:cubicBezTo>
                  <a:cubicBezTo>
                    <a:pt x="549" y="516"/>
                    <a:pt x="561" y="572"/>
                    <a:pt x="582" y="624"/>
                  </a:cubicBezTo>
                  <a:cubicBezTo>
                    <a:pt x="26" y="1179"/>
                    <a:pt x="26" y="1179"/>
                    <a:pt x="26" y="1179"/>
                  </a:cubicBezTo>
                  <a:cubicBezTo>
                    <a:pt x="10" y="1195"/>
                    <a:pt x="0" y="1211"/>
                    <a:pt x="0" y="1235"/>
                  </a:cubicBezTo>
                  <a:cubicBezTo>
                    <a:pt x="0" y="1373"/>
                    <a:pt x="0" y="1373"/>
                    <a:pt x="0" y="1373"/>
                  </a:cubicBezTo>
                  <a:cubicBezTo>
                    <a:pt x="0" y="1422"/>
                    <a:pt x="42" y="1464"/>
                    <a:pt x="91" y="1464"/>
                  </a:cubicBezTo>
                  <a:cubicBezTo>
                    <a:pt x="229" y="1464"/>
                    <a:pt x="229" y="1464"/>
                    <a:pt x="229" y="1464"/>
                  </a:cubicBezTo>
                  <a:cubicBezTo>
                    <a:pt x="253" y="1464"/>
                    <a:pt x="269" y="1454"/>
                    <a:pt x="285" y="1438"/>
                  </a:cubicBezTo>
                  <a:cubicBezTo>
                    <a:pt x="350" y="1373"/>
                    <a:pt x="350" y="1373"/>
                    <a:pt x="350" y="1373"/>
                  </a:cubicBezTo>
                  <a:cubicBezTo>
                    <a:pt x="458" y="1373"/>
                    <a:pt x="458" y="1373"/>
                    <a:pt x="458" y="1373"/>
                  </a:cubicBezTo>
                  <a:cubicBezTo>
                    <a:pt x="508" y="1373"/>
                    <a:pt x="549" y="1332"/>
                    <a:pt x="549" y="1281"/>
                  </a:cubicBezTo>
                  <a:cubicBezTo>
                    <a:pt x="549" y="1190"/>
                    <a:pt x="549" y="1190"/>
                    <a:pt x="549" y="1190"/>
                  </a:cubicBezTo>
                  <a:cubicBezTo>
                    <a:pt x="641" y="1190"/>
                    <a:pt x="641" y="1190"/>
                    <a:pt x="641" y="1190"/>
                  </a:cubicBezTo>
                  <a:cubicBezTo>
                    <a:pt x="691" y="1190"/>
                    <a:pt x="732" y="1149"/>
                    <a:pt x="732" y="1098"/>
                  </a:cubicBezTo>
                  <a:cubicBezTo>
                    <a:pt x="732" y="991"/>
                    <a:pt x="732" y="991"/>
                    <a:pt x="732" y="991"/>
                  </a:cubicBezTo>
                  <a:cubicBezTo>
                    <a:pt x="841" y="882"/>
                    <a:pt x="841" y="882"/>
                    <a:pt x="841" y="882"/>
                  </a:cubicBezTo>
                  <a:cubicBezTo>
                    <a:pt x="892" y="903"/>
                    <a:pt x="948" y="915"/>
                    <a:pt x="1007" y="915"/>
                  </a:cubicBezTo>
                  <a:cubicBezTo>
                    <a:pt x="1259" y="915"/>
                    <a:pt x="1464" y="710"/>
                    <a:pt x="1464" y="458"/>
                  </a:cubicBezTo>
                  <a:cubicBezTo>
                    <a:pt x="1464" y="205"/>
                    <a:pt x="1259" y="0"/>
                    <a:pt x="1007" y="0"/>
                  </a:cubicBezTo>
                  <a:close/>
                  <a:moveTo>
                    <a:pt x="1007" y="824"/>
                  </a:moveTo>
                  <a:cubicBezTo>
                    <a:pt x="939" y="824"/>
                    <a:pt x="876" y="804"/>
                    <a:pt x="822" y="772"/>
                  </a:cubicBezTo>
                  <a:cubicBezTo>
                    <a:pt x="806" y="787"/>
                    <a:pt x="806" y="787"/>
                    <a:pt x="806" y="787"/>
                  </a:cubicBezTo>
                  <a:cubicBezTo>
                    <a:pt x="755" y="839"/>
                    <a:pt x="755" y="839"/>
                    <a:pt x="755" y="839"/>
                  </a:cubicBezTo>
                  <a:cubicBezTo>
                    <a:pt x="667" y="926"/>
                    <a:pt x="667" y="926"/>
                    <a:pt x="667" y="926"/>
                  </a:cubicBezTo>
                  <a:cubicBezTo>
                    <a:pt x="650" y="943"/>
                    <a:pt x="641" y="967"/>
                    <a:pt x="641" y="991"/>
                  </a:cubicBezTo>
                  <a:cubicBezTo>
                    <a:pt x="641" y="1098"/>
                    <a:pt x="641" y="1098"/>
                    <a:pt x="641" y="1098"/>
                  </a:cubicBezTo>
                  <a:cubicBezTo>
                    <a:pt x="549" y="1098"/>
                    <a:pt x="549" y="1098"/>
                    <a:pt x="549" y="1098"/>
                  </a:cubicBezTo>
                  <a:cubicBezTo>
                    <a:pt x="499" y="1098"/>
                    <a:pt x="458" y="1139"/>
                    <a:pt x="458" y="1190"/>
                  </a:cubicBezTo>
                  <a:cubicBezTo>
                    <a:pt x="458" y="1281"/>
                    <a:pt x="458" y="1281"/>
                    <a:pt x="458" y="1281"/>
                  </a:cubicBezTo>
                  <a:cubicBezTo>
                    <a:pt x="350" y="1281"/>
                    <a:pt x="350" y="1281"/>
                    <a:pt x="350" y="1281"/>
                  </a:cubicBezTo>
                  <a:cubicBezTo>
                    <a:pt x="326" y="1281"/>
                    <a:pt x="303" y="1291"/>
                    <a:pt x="286" y="1308"/>
                  </a:cubicBezTo>
                  <a:cubicBezTo>
                    <a:pt x="221" y="1373"/>
                    <a:pt x="221" y="1373"/>
                    <a:pt x="221" y="1373"/>
                  </a:cubicBezTo>
                  <a:cubicBezTo>
                    <a:pt x="92" y="1373"/>
                    <a:pt x="92" y="1373"/>
                    <a:pt x="92" y="1373"/>
                  </a:cubicBezTo>
                  <a:cubicBezTo>
                    <a:pt x="92" y="1242"/>
                    <a:pt x="92" y="1242"/>
                    <a:pt x="92" y="1242"/>
                  </a:cubicBezTo>
                  <a:cubicBezTo>
                    <a:pt x="625" y="709"/>
                    <a:pt x="625" y="709"/>
                    <a:pt x="625" y="709"/>
                  </a:cubicBezTo>
                  <a:cubicBezTo>
                    <a:pt x="625" y="709"/>
                    <a:pt x="625" y="709"/>
                    <a:pt x="625" y="710"/>
                  </a:cubicBezTo>
                  <a:cubicBezTo>
                    <a:pt x="692" y="642"/>
                    <a:pt x="692" y="642"/>
                    <a:pt x="692" y="642"/>
                  </a:cubicBezTo>
                  <a:cubicBezTo>
                    <a:pt x="660" y="588"/>
                    <a:pt x="641" y="525"/>
                    <a:pt x="641" y="458"/>
                  </a:cubicBezTo>
                  <a:cubicBezTo>
                    <a:pt x="641" y="255"/>
                    <a:pt x="805" y="92"/>
                    <a:pt x="1007" y="92"/>
                  </a:cubicBezTo>
                  <a:cubicBezTo>
                    <a:pt x="1209" y="92"/>
                    <a:pt x="1373" y="255"/>
                    <a:pt x="1373" y="458"/>
                  </a:cubicBezTo>
                  <a:cubicBezTo>
                    <a:pt x="1373" y="660"/>
                    <a:pt x="1209" y="824"/>
                    <a:pt x="1007" y="8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Freeform 6"/>
            <p:cNvSpPr>
              <a:spLocks noEditPoints="1"/>
            </p:cNvSpPr>
            <p:nvPr/>
          </p:nvSpPr>
          <p:spPr bwMode="auto">
            <a:xfrm>
              <a:off x="3436938" y="685801"/>
              <a:ext cx="1374775" cy="1390650"/>
            </a:xfrm>
            <a:custGeom>
              <a:avLst/>
              <a:gdLst>
                <a:gd name="T0" fmla="*/ 358 w 366"/>
                <a:gd name="T1" fmla="*/ 196 h 370"/>
                <a:gd name="T2" fmla="*/ 172 w 366"/>
                <a:gd name="T3" fmla="*/ 10 h 370"/>
                <a:gd name="T4" fmla="*/ 132 w 366"/>
                <a:gd name="T5" fmla="*/ 5 h 370"/>
                <a:gd name="T6" fmla="*/ 3 w 366"/>
                <a:gd name="T7" fmla="*/ 134 h 370"/>
                <a:gd name="T8" fmla="*/ 0 w 366"/>
                <a:gd name="T9" fmla="*/ 149 h 370"/>
                <a:gd name="T10" fmla="*/ 8 w 366"/>
                <a:gd name="T11" fmla="*/ 174 h 370"/>
                <a:gd name="T12" fmla="*/ 194 w 366"/>
                <a:gd name="T13" fmla="*/ 360 h 370"/>
                <a:gd name="T14" fmla="*/ 234 w 366"/>
                <a:gd name="T15" fmla="*/ 366 h 370"/>
                <a:gd name="T16" fmla="*/ 364 w 366"/>
                <a:gd name="T17" fmla="*/ 236 h 370"/>
                <a:gd name="T18" fmla="*/ 366 w 366"/>
                <a:gd name="T19" fmla="*/ 222 h 370"/>
                <a:gd name="T20" fmla="*/ 358 w 366"/>
                <a:gd name="T21" fmla="*/ 196 h 370"/>
                <a:gd name="T22" fmla="*/ 221 w 366"/>
                <a:gd name="T23" fmla="*/ 323 h 370"/>
                <a:gd name="T24" fmla="*/ 46 w 366"/>
                <a:gd name="T25" fmla="*/ 149 h 370"/>
                <a:gd name="T26" fmla="*/ 146 w 366"/>
                <a:gd name="T27" fmla="*/ 48 h 370"/>
                <a:gd name="T28" fmla="*/ 320 w 366"/>
                <a:gd name="T29" fmla="*/ 222 h 370"/>
                <a:gd name="T30" fmla="*/ 221 w 366"/>
                <a:gd name="T31" fmla="*/ 3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6" h="370">
                  <a:moveTo>
                    <a:pt x="358" y="196"/>
                  </a:moveTo>
                  <a:cubicBezTo>
                    <a:pt x="306" y="125"/>
                    <a:pt x="244" y="62"/>
                    <a:pt x="172" y="10"/>
                  </a:cubicBezTo>
                  <a:cubicBezTo>
                    <a:pt x="161" y="2"/>
                    <a:pt x="146" y="0"/>
                    <a:pt x="132" y="5"/>
                  </a:cubicBezTo>
                  <a:cubicBezTo>
                    <a:pt x="68" y="27"/>
                    <a:pt x="25" y="71"/>
                    <a:pt x="3" y="134"/>
                  </a:cubicBezTo>
                  <a:cubicBezTo>
                    <a:pt x="1" y="139"/>
                    <a:pt x="0" y="144"/>
                    <a:pt x="0" y="149"/>
                  </a:cubicBezTo>
                  <a:cubicBezTo>
                    <a:pt x="0" y="158"/>
                    <a:pt x="3" y="167"/>
                    <a:pt x="8" y="174"/>
                  </a:cubicBezTo>
                  <a:cubicBezTo>
                    <a:pt x="60" y="246"/>
                    <a:pt x="122" y="308"/>
                    <a:pt x="194" y="360"/>
                  </a:cubicBezTo>
                  <a:cubicBezTo>
                    <a:pt x="206" y="368"/>
                    <a:pt x="221" y="370"/>
                    <a:pt x="234" y="366"/>
                  </a:cubicBezTo>
                  <a:cubicBezTo>
                    <a:pt x="298" y="343"/>
                    <a:pt x="341" y="300"/>
                    <a:pt x="364" y="236"/>
                  </a:cubicBezTo>
                  <a:cubicBezTo>
                    <a:pt x="365" y="232"/>
                    <a:pt x="366" y="227"/>
                    <a:pt x="366" y="222"/>
                  </a:cubicBezTo>
                  <a:cubicBezTo>
                    <a:pt x="366" y="213"/>
                    <a:pt x="363" y="204"/>
                    <a:pt x="358" y="196"/>
                  </a:cubicBezTo>
                  <a:close/>
                  <a:moveTo>
                    <a:pt x="221" y="323"/>
                  </a:moveTo>
                  <a:cubicBezTo>
                    <a:pt x="153" y="274"/>
                    <a:pt x="94" y="215"/>
                    <a:pt x="46" y="149"/>
                  </a:cubicBezTo>
                  <a:cubicBezTo>
                    <a:pt x="63" y="99"/>
                    <a:pt x="97" y="66"/>
                    <a:pt x="146" y="48"/>
                  </a:cubicBezTo>
                  <a:cubicBezTo>
                    <a:pt x="213" y="96"/>
                    <a:pt x="272" y="155"/>
                    <a:pt x="320" y="222"/>
                  </a:cubicBezTo>
                  <a:cubicBezTo>
                    <a:pt x="302" y="272"/>
                    <a:pt x="269" y="305"/>
                    <a:pt x="221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25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26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21060" y="1331017"/>
            <a:ext cx="12058793" cy="4757065"/>
            <a:chOff x="-340350" y="583633"/>
            <a:chExt cx="13019447" cy="5232095"/>
          </a:xfrm>
        </p:grpSpPr>
        <p:sp>
          <p:nvSpPr>
            <p:cNvPr id="29" name="文本框 28"/>
            <p:cNvSpPr txBox="1"/>
            <p:nvPr/>
          </p:nvSpPr>
          <p:spPr>
            <a:xfrm>
              <a:off x="5004484" y="583633"/>
              <a:ext cx="1949123" cy="77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  网约车系统</a:t>
              </a:r>
            </a:p>
            <a:p>
              <a:r>
                <a:rPr lang="en-US" altLang="zh-CN" sz="2000" b="1" dirty="0"/>
                <a:t>      </a:t>
              </a:r>
              <a:r>
                <a:rPr lang="en-US" altLang="zh-CN" sz="2000" b="1" dirty="0">
                  <a:ea typeface="+mn-lt"/>
                </a:rPr>
                <a:t>1000</a:t>
              </a:r>
            </a:p>
          </p:txBody>
        </p:sp>
        <p:sp>
          <p:nvSpPr>
            <p:cNvPr id="30" name="文本框 29"/>
            <p:cNvSpPr txBox="1"/>
            <p:nvPr>
              <p:custDataLst>
                <p:tags r:id="rId3"/>
              </p:custDataLst>
            </p:nvPr>
          </p:nvSpPr>
          <p:spPr>
            <a:xfrm>
              <a:off x="164927" y="2011182"/>
              <a:ext cx="1721508" cy="77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     </a:t>
              </a:r>
              <a:r>
                <a:rPr lang="en-US" altLang="zh-CN" sz="2000" b="1" dirty="0">
                  <a:ea typeface="+mn-lt"/>
                  <a:cs typeface="+mn-lt"/>
                </a:rPr>
                <a:t>App</a:t>
              </a:r>
              <a:r>
                <a:rPr lang="zh-CN" altLang="en-US" sz="2000" b="1" dirty="0">
                  <a:ea typeface="+mn-lt"/>
                  <a:cs typeface="+mn-lt"/>
                </a:rPr>
                <a:t>端</a:t>
              </a:r>
              <a:endParaRPr lang="zh-CN" altLang="en-US" sz="2000" b="1" dirty="0"/>
            </a:p>
            <a:p>
              <a:r>
                <a:rPr lang="en-US" altLang="zh-CN" sz="2000" b="1" dirty="0"/>
                <a:t>      </a:t>
              </a:r>
              <a:r>
                <a:rPr lang="en-US" altLang="zh-CN" sz="2000" b="1" dirty="0">
                  <a:ea typeface="+mn-lt"/>
                </a:rPr>
                <a:t>1100</a:t>
              </a:r>
            </a:p>
          </p:txBody>
        </p:sp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5036022" y="2011183"/>
              <a:ext cx="1917586" cy="77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   </a:t>
              </a:r>
              <a:r>
                <a:rPr lang="zh-CN" altLang="en-US" sz="2000" b="1" dirty="0"/>
                <a:t>小程序端</a:t>
              </a:r>
            </a:p>
            <a:p>
              <a:r>
                <a:rPr lang="en-US" altLang="zh-CN" sz="2000" b="1" dirty="0"/>
                <a:t>      </a:t>
              </a:r>
              <a:r>
                <a:rPr lang="en-US" altLang="zh-CN" sz="2000" b="1" dirty="0">
                  <a:ea typeface="+mn-lt"/>
                </a:rPr>
                <a:t>1200</a:t>
              </a:r>
            </a:p>
          </p:txBody>
        </p:sp>
        <p:sp>
          <p:nvSpPr>
            <p:cNvPr id="32" name="文本框 31"/>
            <p:cNvSpPr txBox="1"/>
            <p:nvPr>
              <p:custDataLst>
                <p:tags r:id="rId5"/>
              </p:custDataLst>
            </p:nvPr>
          </p:nvSpPr>
          <p:spPr>
            <a:xfrm>
              <a:off x="9940489" y="2010824"/>
              <a:ext cx="2352248" cy="77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     Web</a:t>
              </a:r>
              <a:r>
                <a:rPr lang="zh-CN" altLang="en-US" sz="2000" b="1" dirty="0"/>
                <a:t>端</a:t>
              </a:r>
            </a:p>
            <a:p>
              <a:r>
                <a:rPr lang="en-US" altLang="zh-CN" sz="2000" b="1" dirty="0"/>
                <a:t>      </a:t>
              </a:r>
              <a:r>
                <a:rPr lang="en-US" altLang="zh-CN" sz="2000" b="1" dirty="0">
                  <a:ea typeface="+mn-lt"/>
                </a:rPr>
                <a:t>1300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050925" y="1607185"/>
              <a:ext cx="9834880" cy="1397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-190207" y="3623811"/>
              <a:ext cx="760316" cy="1442216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2000" b="1" dirty="0">
                  <a:cs typeface="Times New Roman" panose="02020603050405020304" pitchFamily="18" charset="0"/>
                </a:rPr>
                <a:t>定位导航</a:t>
              </a:r>
            </a:p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登陆注册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6"/>
              </p:custDataLst>
            </p:nvPr>
          </p:nvSpPr>
          <p:spPr>
            <a:xfrm>
              <a:off x="897134" y="3712509"/>
              <a:ext cx="691071" cy="1307423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一键叫车</a:t>
              </a:r>
            </a:p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价格估计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箭头连接符 35"/>
            <p:cNvCxnSpPr/>
            <p:nvPr>
              <p:custDataLst>
                <p:tags r:id="rId7"/>
              </p:custDataLst>
            </p:nvPr>
          </p:nvCxnSpPr>
          <p:spPr>
            <a:xfrm>
              <a:off x="5963920" y="1593215"/>
              <a:ext cx="0" cy="29591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>
              <p:custDataLst>
                <p:tags r:id="rId8"/>
              </p:custDataLst>
            </p:nvPr>
          </p:nvSpPr>
          <p:spPr>
            <a:xfrm>
              <a:off x="1886436" y="3707620"/>
              <a:ext cx="744547" cy="1312312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智能配单</a:t>
              </a:r>
            </a:p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行程预约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9"/>
              </p:custDataLst>
            </p:nvPr>
          </p:nvSpPr>
          <p:spPr>
            <a:xfrm>
              <a:off x="4552683" y="3744636"/>
              <a:ext cx="861783" cy="13213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客户评价</a:t>
              </a:r>
            </a:p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支付订单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-340350" y="5215993"/>
              <a:ext cx="1148080" cy="43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公用</a:t>
              </a:r>
            </a:p>
          </p:txBody>
        </p:sp>
        <p:sp>
          <p:nvSpPr>
            <p:cNvPr id="40" name="文本框 39"/>
            <p:cNvSpPr txBox="1"/>
            <p:nvPr>
              <p:custDataLst>
                <p:tags r:id="rId10"/>
              </p:custDataLst>
            </p:nvPr>
          </p:nvSpPr>
          <p:spPr>
            <a:xfrm>
              <a:off x="738801" y="5204466"/>
              <a:ext cx="1148080" cy="43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乘客</a:t>
              </a:r>
            </a:p>
          </p:txBody>
        </p:sp>
        <p:sp>
          <p:nvSpPr>
            <p:cNvPr id="41" name="文本框 40"/>
            <p:cNvSpPr txBox="1"/>
            <p:nvPr>
              <p:custDataLst>
                <p:tags r:id="rId11"/>
              </p:custDataLst>
            </p:nvPr>
          </p:nvSpPr>
          <p:spPr>
            <a:xfrm>
              <a:off x="1758874" y="5215993"/>
              <a:ext cx="1148080" cy="43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司机</a:t>
              </a:r>
            </a:p>
          </p:txBody>
        </p:sp>
        <p:sp>
          <p:nvSpPr>
            <p:cNvPr id="42" name="文本框 41"/>
            <p:cNvSpPr txBox="1"/>
            <p:nvPr>
              <p:custDataLst>
                <p:tags r:id="rId12"/>
              </p:custDataLst>
            </p:nvPr>
          </p:nvSpPr>
          <p:spPr>
            <a:xfrm>
              <a:off x="6554596" y="3734858"/>
              <a:ext cx="861783" cy="1469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一键报警</a:t>
              </a:r>
            </a:p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历史记录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3"/>
              </p:custDataLst>
            </p:nvPr>
          </p:nvSpPr>
          <p:spPr>
            <a:xfrm>
              <a:off x="9485479" y="3712508"/>
              <a:ext cx="861783" cy="13535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客户管理</a:t>
              </a:r>
            </a:p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权限管理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4"/>
              </p:custDataLst>
            </p:nvPr>
          </p:nvSpPr>
          <p:spPr>
            <a:xfrm>
              <a:off x="10617383" y="3590287"/>
              <a:ext cx="782940" cy="1475740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纠纷处理</a:t>
              </a:r>
            </a:p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车辆管理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5"/>
              </p:custDataLst>
            </p:nvPr>
          </p:nvSpPr>
          <p:spPr>
            <a:xfrm>
              <a:off x="5277111" y="5377127"/>
              <a:ext cx="2139950" cy="43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简易操作</a:t>
              </a:r>
            </a:p>
          </p:txBody>
        </p:sp>
        <p:sp>
          <p:nvSpPr>
            <p:cNvPr id="46" name="文本框 45"/>
            <p:cNvSpPr txBox="1"/>
            <p:nvPr>
              <p:custDataLst>
                <p:tags r:id="rId16"/>
              </p:custDataLst>
            </p:nvPr>
          </p:nvSpPr>
          <p:spPr>
            <a:xfrm>
              <a:off x="11506590" y="3590287"/>
              <a:ext cx="861783" cy="136748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数据处理</a:t>
              </a:r>
            </a:p>
            <a:p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订单管理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17"/>
              </p:custDataLst>
            </p:nvPr>
          </p:nvSpPr>
          <p:spPr>
            <a:xfrm>
              <a:off x="10013367" y="5275159"/>
              <a:ext cx="2665730" cy="43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平台管理员</a:t>
              </a: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>
              <a:off x="165277" y="2811959"/>
              <a:ext cx="405109" cy="59461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>
              <p:custDataLst>
                <p:tags r:id="rId18"/>
              </p:custDataLst>
            </p:nvPr>
          </p:nvCxnSpPr>
          <p:spPr>
            <a:xfrm flipH="1">
              <a:off x="1158918" y="2818764"/>
              <a:ext cx="1905" cy="63500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>
              <p:custDataLst>
                <p:tags r:id="rId19"/>
              </p:custDataLst>
            </p:nvPr>
          </p:nvCxnSpPr>
          <p:spPr>
            <a:xfrm>
              <a:off x="1714931" y="2823792"/>
              <a:ext cx="453011" cy="61111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>
              <p:custDataLst>
                <p:tags r:id="rId20"/>
              </p:custDataLst>
            </p:nvPr>
          </p:nvCxnSpPr>
          <p:spPr>
            <a:xfrm flipH="1">
              <a:off x="5172901" y="2898774"/>
              <a:ext cx="350469" cy="60785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>
              <p:custDataLst>
                <p:tags r:id="rId21"/>
              </p:custDataLst>
            </p:nvPr>
          </p:nvCxnSpPr>
          <p:spPr>
            <a:xfrm>
              <a:off x="6413830" y="2895448"/>
              <a:ext cx="412604" cy="60515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>
              <p:custDataLst>
                <p:tags r:id="rId22"/>
              </p:custDataLst>
            </p:nvPr>
          </p:nvCxnSpPr>
          <p:spPr>
            <a:xfrm flipH="1">
              <a:off x="10911209" y="2823792"/>
              <a:ext cx="1905" cy="63500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>
              <p:custDataLst>
                <p:tags r:id="rId23"/>
              </p:custDataLst>
            </p:nvPr>
          </p:nvCxnSpPr>
          <p:spPr>
            <a:xfrm>
              <a:off x="11453390" y="2861255"/>
              <a:ext cx="441806" cy="595495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>
              <p:custDataLst>
                <p:tags r:id="rId24"/>
              </p:custDataLst>
            </p:nvPr>
          </p:nvCxnSpPr>
          <p:spPr>
            <a:xfrm flipH="1">
              <a:off x="9940008" y="2850474"/>
              <a:ext cx="407386" cy="6170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直接箭头连接符 95"/>
          <p:cNvCxnSpPr/>
          <p:nvPr>
            <p:custDataLst>
              <p:tags r:id="rId1"/>
            </p:custDataLst>
          </p:nvPr>
        </p:nvCxnSpPr>
        <p:spPr>
          <a:xfrm>
            <a:off x="1426241" y="2260107"/>
            <a:ext cx="0" cy="269044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>
            <p:custDataLst>
              <p:tags r:id="rId2"/>
            </p:custDataLst>
          </p:nvPr>
        </p:nvCxnSpPr>
        <p:spPr>
          <a:xfrm>
            <a:off x="10518880" y="2260107"/>
            <a:ext cx="0" cy="269044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9411970" y="974174"/>
            <a:ext cx="217868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4775"/>
            <a:chOff x="723900" y="303571"/>
            <a:chExt cx="11468099" cy="58477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3311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5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按阶段</a:t>
              </a:r>
              <a:r>
                <a:rPr lang="zh-CN" altLang="en-US" sz="3200" b="1" spc="500" dirty="0">
                  <a:solidFill>
                    <a:schemeClr val="lt1"/>
                  </a:solidFill>
                  <a:cs typeface="+mn-ea"/>
                  <a:sym typeface="+mn-lt"/>
                </a:rPr>
                <a:t>分解的</a:t>
              </a:r>
              <a:r>
                <a:rPr lang="en-US" altLang="zh-CN" sz="3200" b="1" spc="500" dirty="0">
                  <a:solidFill>
                    <a:schemeClr val="lt1"/>
                  </a:solidFill>
                  <a:cs typeface="+mn-ea"/>
                  <a:sym typeface="+mn-lt"/>
                </a:rPr>
                <a:t>WBS</a:t>
              </a:r>
              <a:endParaRPr kumimoji="0" lang="zh-CN" altLang="en-US" sz="3200" b="1" i="0" u="none" strike="noStrike" kern="1200" cap="none" spc="5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2" name="Group 20"/>
          <p:cNvGrpSpPr/>
          <p:nvPr/>
        </p:nvGrpSpPr>
        <p:grpSpPr>
          <a:xfrm>
            <a:off x="1521415" y="2554389"/>
            <a:ext cx="617837" cy="618015"/>
            <a:chOff x="0" y="4763"/>
            <a:chExt cx="5500688" cy="5502275"/>
          </a:xfrm>
          <a:solidFill>
            <a:sysClr val="window" lastClr="FFFFFF"/>
          </a:solidFill>
        </p:grpSpPr>
        <p:sp>
          <p:nvSpPr>
            <p:cNvPr id="83" name="Freeform 5"/>
            <p:cNvSpPr>
              <a:spLocks noEditPoints="1"/>
            </p:cNvSpPr>
            <p:nvPr/>
          </p:nvSpPr>
          <p:spPr bwMode="auto">
            <a:xfrm>
              <a:off x="0" y="4763"/>
              <a:ext cx="5500688" cy="5502275"/>
            </a:xfrm>
            <a:custGeom>
              <a:avLst/>
              <a:gdLst>
                <a:gd name="T0" fmla="*/ 1007 w 1464"/>
                <a:gd name="T1" fmla="*/ 0 h 1464"/>
                <a:gd name="T2" fmla="*/ 549 w 1464"/>
                <a:gd name="T3" fmla="*/ 458 h 1464"/>
                <a:gd name="T4" fmla="*/ 582 w 1464"/>
                <a:gd name="T5" fmla="*/ 624 h 1464"/>
                <a:gd name="T6" fmla="*/ 26 w 1464"/>
                <a:gd name="T7" fmla="*/ 1179 h 1464"/>
                <a:gd name="T8" fmla="*/ 0 w 1464"/>
                <a:gd name="T9" fmla="*/ 1235 h 1464"/>
                <a:gd name="T10" fmla="*/ 0 w 1464"/>
                <a:gd name="T11" fmla="*/ 1373 h 1464"/>
                <a:gd name="T12" fmla="*/ 91 w 1464"/>
                <a:gd name="T13" fmla="*/ 1464 h 1464"/>
                <a:gd name="T14" fmla="*/ 229 w 1464"/>
                <a:gd name="T15" fmla="*/ 1464 h 1464"/>
                <a:gd name="T16" fmla="*/ 285 w 1464"/>
                <a:gd name="T17" fmla="*/ 1438 h 1464"/>
                <a:gd name="T18" fmla="*/ 350 w 1464"/>
                <a:gd name="T19" fmla="*/ 1373 h 1464"/>
                <a:gd name="T20" fmla="*/ 458 w 1464"/>
                <a:gd name="T21" fmla="*/ 1373 h 1464"/>
                <a:gd name="T22" fmla="*/ 549 w 1464"/>
                <a:gd name="T23" fmla="*/ 1281 h 1464"/>
                <a:gd name="T24" fmla="*/ 549 w 1464"/>
                <a:gd name="T25" fmla="*/ 1190 h 1464"/>
                <a:gd name="T26" fmla="*/ 641 w 1464"/>
                <a:gd name="T27" fmla="*/ 1190 h 1464"/>
                <a:gd name="T28" fmla="*/ 732 w 1464"/>
                <a:gd name="T29" fmla="*/ 1098 h 1464"/>
                <a:gd name="T30" fmla="*/ 732 w 1464"/>
                <a:gd name="T31" fmla="*/ 991 h 1464"/>
                <a:gd name="T32" fmla="*/ 841 w 1464"/>
                <a:gd name="T33" fmla="*/ 882 h 1464"/>
                <a:gd name="T34" fmla="*/ 1007 w 1464"/>
                <a:gd name="T35" fmla="*/ 915 h 1464"/>
                <a:gd name="T36" fmla="*/ 1464 w 1464"/>
                <a:gd name="T37" fmla="*/ 458 h 1464"/>
                <a:gd name="T38" fmla="*/ 1007 w 1464"/>
                <a:gd name="T39" fmla="*/ 0 h 1464"/>
                <a:gd name="T40" fmla="*/ 1007 w 1464"/>
                <a:gd name="T41" fmla="*/ 824 h 1464"/>
                <a:gd name="T42" fmla="*/ 822 w 1464"/>
                <a:gd name="T43" fmla="*/ 772 h 1464"/>
                <a:gd name="T44" fmla="*/ 806 w 1464"/>
                <a:gd name="T45" fmla="*/ 787 h 1464"/>
                <a:gd name="T46" fmla="*/ 755 w 1464"/>
                <a:gd name="T47" fmla="*/ 839 h 1464"/>
                <a:gd name="T48" fmla="*/ 667 w 1464"/>
                <a:gd name="T49" fmla="*/ 926 h 1464"/>
                <a:gd name="T50" fmla="*/ 641 w 1464"/>
                <a:gd name="T51" fmla="*/ 991 h 1464"/>
                <a:gd name="T52" fmla="*/ 641 w 1464"/>
                <a:gd name="T53" fmla="*/ 1098 h 1464"/>
                <a:gd name="T54" fmla="*/ 549 w 1464"/>
                <a:gd name="T55" fmla="*/ 1098 h 1464"/>
                <a:gd name="T56" fmla="*/ 458 w 1464"/>
                <a:gd name="T57" fmla="*/ 1190 h 1464"/>
                <a:gd name="T58" fmla="*/ 458 w 1464"/>
                <a:gd name="T59" fmla="*/ 1281 h 1464"/>
                <a:gd name="T60" fmla="*/ 350 w 1464"/>
                <a:gd name="T61" fmla="*/ 1281 h 1464"/>
                <a:gd name="T62" fmla="*/ 286 w 1464"/>
                <a:gd name="T63" fmla="*/ 1308 h 1464"/>
                <a:gd name="T64" fmla="*/ 221 w 1464"/>
                <a:gd name="T65" fmla="*/ 1373 h 1464"/>
                <a:gd name="T66" fmla="*/ 92 w 1464"/>
                <a:gd name="T67" fmla="*/ 1373 h 1464"/>
                <a:gd name="T68" fmla="*/ 92 w 1464"/>
                <a:gd name="T69" fmla="*/ 1242 h 1464"/>
                <a:gd name="T70" fmla="*/ 625 w 1464"/>
                <a:gd name="T71" fmla="*/ 709 h 1464"/>
                <a:gd name="T72" fmla="*/ 625 w 1464"/>
                <a:gd name="T73" fmla="*/ 710 h 1464"/>
                <a:gd name="T74" fmla="*/ 692 w 1464"/>
                <a:gd name="T75" fmla="*/ 642 h 1464"/>
                <a:gd name="T76" fmla="*/ 641 w 1464"/>
                <a:gd name="T77" fmla="*/ 458 h 1464"/>
                <a:gd name="T78" fmla="*/ 1007 w 1464"/>
                <a:gd name="T79" fmla="*/ 92 h 1464"/>
                <a:gd name="T80" fmla="*/ 1373 w 1464"/>
                <a:gd name="T81" fmla="*/ 458 h 1464"/>
                <a:gd name="T82" fmla="*/ 1007 w 1464"/>
                <a:gd name="T83" fmla="*/ 82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64" h="1464">
                  <a:moveTo>
                    <a:pt x="1007" y="0"/>
                  </a:moveTo>
                  <a:cubicBezTo>
                    <a:pt x="754" y="0"/>
                    <a:pt x="549" y="205"/>
                    <a:pt x="549" y="458"/>
                  </a:cubicBezTo>
                  <a:cubicBezTo>
                    <a:pt x="549" y="516"/>
                    <a:pt x="561" y="572"/>
                    <a:pt x="582" y="624"/>
                  </a:cubicBezTo>
                  <a:cubicBezTo>
                    <a:pt x="26" y="1179"/>
                    <a:pt x="26" y="1179"/>
                    <a:pt x="26" y="1179"/>
                  </a:cubicBezTo>
                  <a:cubicBezTo>
                    <a:pt x="10" y="1195"/>
                    <a:pt x="0" y="1211"/>
                    <a:pt x="0" y="1235"/>
                  </a:cubicBezTo>
                  <a:cubicBezTo>
                    <a:pt x="0" y="1373"/>
                    <a:pt x="0" y="1373"/>
                    <a:pt x="0" y="1373"/>
                  </a:cubicBezTo>
                  <a:cubicBezTo>
                    <a:pt x="0" y="1422"/>
                    <a:pt x="42" y="1464"/>
                    <a:pt x="91" y="1464"/>
                  </a:cubicBezTo>
                  <a:cubicBezTo>
                    <a:pt x="229" y="1464"/>
                    <a:pt x="229" y="1464"/>
                    <a:pt x="229" y="1464"/>
                  </a:cubicBezTo>
                  <a:cubicBezTo>
                    <a:pt x="253" y="1464"/>
                    <a:pt x="269" y="1454"/>
                    <a:pt x="285" y="1438"/>
                  </a:cubicBezTo>
                  <a:cubicBezTo>
                    <a:pt x="350" y="1373"/>
                    <a:pt x="350" y="1373"/>
                    <a:pt x="350" y="1373"/>
                  </a:cubicBezTo>
                  <a:cubicBezTo>
                    <a:pt x="458" y="1373"/>
                    <a:pt x="458" y="1373"/>
                    <a:pt x="458" y="1373"/>
                  </a:cubicBezTo>
                  <a:cubicBezTo>
                    <a:pt x="508" y="1373"/>
                    <a:pt x="549" y="1332"/>
                    <a:pt x="549" y="1281"/>
                  </a:cubicBezTo>
                  <a:cubicBezTo>
                    <a:pt x="549" y="1190"/>
                    <a:pt x="549" y="1190"/>
                    <a:pt x="549" y="1190"/>
                  </a:cubicBezTo>
                  <a:cubicBezTo>
                    <a:pt x="641" y="1190"/>
                    <a:pt x="641" y="1190"/>
                    <a:pt x="641" y="1190"/>
                  </a:cubicBezTo>
                  <a:cubicBezTo>
                    <a:pt x="691" y="1190"/>
                    <a:pt x="732" y="1149"/>
                    <a:pt x="732" y="1098"/>
                  </a:cubicBezTo>
                  <a:cubicBezTo>
                    <a:pt x="732" y="991"/>
                    <a:pt x="732" y="991"/>
                    <a:pt x="732" y="991"/>
                  </a:cubicBezTo>
                  <a:cubicBezTo>
                    <a:pt x="841" y="882"/>
                    <a:pt x="841" y="882"/>
                    <a:pt x="841" y="882"/>
                  </a:cubicBezTo>
                  <a:cubicBezTo>
                    <a:pt x="892" y="903"/>
                    <a:pt x="948" y="915"/>
                    <a:pt x="1007" y="915"/>
                  </a:cubicBezTo>
                  <a:cubicBezTo>
                    <a:pt x="1259" y="915"/>
                    <a:pt x="1464" y="710"/>
                    <a:pt x="1464" y="458"/>
                  </a:cubicBezTo>
                  <a:cubicBezTo>
                    <a:pt x="1464" y="205"/>
                    <a:pt x="1259" y="0"/>
                    <a:pt x="1007" y="0"/>
                  </a:cubicBezTo>
                  <a:close/>
                  <a:moveTo>
                    <a:pt x="1007" y="824"/>
                  </a:moveTo>
                  <a:cubicBezTo>
                    <a:pt x="939" y="824"/>
                    <a:pt x="876" y="804"/>
                    <a:pt x="822" y="772"/>
                  </a:cubicBezTo>
                  <a:cubicBezTo>
                    <a:pt x="806" y="787"/>
                    <a:pt x="806" y="787"/>
                    <a:pt x="806" y="787"/>
                  </a:cubicBezTo>
                  <a:cubicBezTo>
                    <a:pt x="755" y="839"/>
                    <a:pt x="755" y="839"/>
                    <a:pt x="755" y="839"/>
                  </a:cubicBezTo>
                  <a:cubicBezTo>
                    <a:pt x="667" y="926"/>
                    <a:pt x="667" y="926"/>
                    <a:pt x="667" y="926"/>
                  </a:cubicBezTo>
                  <a:cubicBezTo>
                    <a:pt x="650" y="943"/>
                    <a:pt x="641" y="967"/>
                    <a:pt x="641" y="991"/>
                  </a:cubicBezTo>
                  <a:cubicBezTo>
                    <a:pt x="641" y="1098"/>
                    <a:pt x="641" y="1098"/>
                    <a:pt x="641" y="1098"/>
                  </a:cubicBezTo>
                  <a:cubicBezTo>
                    <a:pt x="549" y="1098"/>
                    <a:pt x="549" y="1098"/>
                    <a:pt x="549" y="1098"/>
                  </a:cubicBezTo>
                  <a:cubicBezTo>
                    <a:pt x="499" y="1098"/>
                    <a:pt x="458" y="1139"/>
                    <a:pt x="458" y="1190"/>
                  </a:cubicBezTo>
                  <a:cubicBezTo>
                    <a:pt x="458" y="1281"/>
                    <a:pt x="458" y="1281"/>
                    <a:pt x="458" y="1281"/>
                  </a:cubicBezTo>
                  <a:cubicBezTo>
                    <a:pt x="350" y="1281"/>
                    <a:pt x="350" y="1281"/>
                    <a:pt x="350" y="1281"/>
                  </a:cubicBezTo>
                  <a:cubicBezTo>
                    <a:pt x="326" y="1281"/>
                    <a:pt x="303" y="1291"/>
                    <a:pt x="286" y="1308"/>
                  </a:cubicBezTo>
                  <a:cubicBezTo>
                    <a:pt x="221" y="1373"/>
                    <a:pt x="221" y="1373"/>
                    <a:pt x="221" y="1373"/>
                  </a:cubicBezTo>
                  <a:cubicBezTo>
                    <a:pt x="92" y="1373"/>
                    <a:pt x="92" y="1373"/>
                    <a:pt x="92" y="1373"/>
                  </a:cubicBezTo>
                  <a:cubicBezTo>
                    <a:pt x="92" y="1242"/>
                    <a:pt x="92" y="1242"/>
                    <a:pt x="92" y="1242"/>
                  </a:cubicBezTo>
                  <a:cubicBezTo>
                    <a:pt x="625" y="709"/>
                    <a:pt x="625" y="709"/>
                    <a:pt x="625" y="709"/>
                  </a:cubicBezTo>
                  <a:cubicBezTo>
                    <a:pt x="625" y="709"/>
                    <a:pt x="625" y="709"/>
                    <a:pt x="625" y="710"/>
                  </a:cubicBezTo>
                  <a:cubicBezTo>
                    <a:pt x="692" y="642"/>
                    <a:pt x="692" y="642"/>
                    <a:pt x="692" y="642"/>
                  </a:cubicBezTo>
                  <a:cubicBezTo>
                    <a:pt x="660" y="588"/>
                    <a:pt x="641" y="525"/>
                    <a:pt x="641" y="458"/>
                  </a:cubicBezTo>
                  <a:cubicBezTo>
                    <a:pt x="641" y="255"/>
                    <a:pt x="805" y="92"/>
                    <a:pt x="1007" y="92"/>
                  </a:cubicBezTo>
                  <a:cubicBezTo>
                    <a:pt x="1209" y="92"/>
                    <a:pt x="1373" y="255"/>
                    <a:pt x="1373" y="458"/>
                  </a:cubicBezTo>
                  <a:cubicBezTo>
                    <a:pt x="1373" y="660"/>
                    <a:pt x="1209" y="824"/>
                    <a:pt x="1007" y="8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Freeform 6"/>
            <p:cNvSpPr>
              <a:spLocks noEditPoints="1"/>
            </p:cNvSpPr>
            <p:nvPr/>
          </p:nvSpPr>
          <p:spPr bwMode="auto">
            <a:xfrm>
              <a:off x="3436938" y="685801"/>
              <a:ext cx="1374775" cy="1390650"/>
            </a:xfrm>
            <a:custGeom>
              <a:avLst/>
              <a:gdLst>
                <a:gd name="T0" fmla="*/ 358 w 366"/>
                <a:gd name="T1" fmla="*/ 196 h 370"/>
                <a:gd name="T2" fmla="*/ 172 w 366"/>
                <a:gd name="T3" fmla="*/ 10 h 370"/>
                <a:gd name="T4" fmla="*/ 132 w 366"/>
                <a:gd name="T5" fmla="*/ 5 h 370"/>
                <a:gd name="T6" fmla="*/ 3 w 366"/>
                <a:gd name="T7" fmla="*/ 134 h 370"/>
                <a:gd name="T8" fmla="*/ 0 w 366"/>
                <a:gd name="T9" fmla="*/ 149 h 370"/>
                <a:gd name="T10" fmla="*/ 8 w 366"/>
                <a:gd name="T11" fmla="*/ 174 h 370"/>
                <a:gd name="T12" fmla="*/ 194 w 366"/>
                <a:gd name="T13" fmla="*/ 360 h 370"/>
                <a:gd name="T14" fmla="*/ 234 w 366"/>
                <a:gd name="T15" fmla="*/ 366 h 370"/>
                <a:gd name="T16" fmla="*/ 364 w 366"/>
                <a:gd name="T17" fmla="*/ 236 h 370"/>
                <a:gd name="T18" fmla="*/ 366 w 366"/>
                <a:gd name="T19" fmla="*/ 222 h 370"/>
                <a:gd name="T20" fmla="*/ 358 w 366"/>
                <a:gd name="T21" fmla="*/ 196 h 370"/>
                <a:gd name="T22" fmla="*/ 221 w 366"/>
                <a:gd name="T23" fmla="*/ 323 h 370"/>
                <a:gd name="T24" fmla="*/ 46 w 366"/>
                <a:gd name="T25" fmla="*/ 149 h 370"/>
                <a:gd name="T26" fmla="*/ 146 w 366"/>
                <a:gd name="T27" fmla="*/ 48 h 370"/>
                <a:gd name="T28" fmla="*/ 320 w 366"/>
                <a:gd name="T29" fmla="*/ 222 h 370"/>
                <a:gd name="T30" fmla="*/ 221 w 366"/>
                <a:gd name="T31" fmla="*/ 3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6" h="370">
                  <a:moveTo>
                    <a:pt x="358" y="196"/>
                  </a:moveTo>
                  <a:cubicBezTo>
                    <a:pt x="306" y="125"/>
                    <a:pt x="244" y="62"/>
                    <a:pt x="172" y="10"/>
                  </a:cubicBezTo>
                  <a:cubicBezTo>
                    <a:pt x="161" y="2"/>
                    <a:pt x="146" y="0"/>
                    <a:pt x="132" y="5"/>
                  </a:cubicBezTo>
                  <a:cubicBezTo>
                    <a:pt x="68" y="27"/>
                    <a:pt x="25" y="71"/>
                    <a:pt x="3" y="134"/>
                  </a:cubicBezTo>
                  <a:cubicBezTo>
                    <a:pt x="1" y="139"/>
                    <a:pt x="0" y="144"/>
                    <a:pt x="0" y="149"/>
                  </a:cubicBezTo>
                  <a:cubicBezTo>
                    <a:pt x="0" y="158"/>
                    <a:pt x="3" y="167"/>
                    <a:pt x="8" y="174"/>
                  </a:cubicBezTo>
                  <a:cubicBezTo>
                    <a:pt x="60" y="246"/>
                    <a:pt x="122" y="308"/>
                    <a:pt x="194" y="360"/>
                  </a:cubicBezTo>
                  <a:cubicBezTo>
                    <a:pt x="206" y="368"/>
                    <a:pt x="221" y="370"/>
                    <a:pt x="234" y="366"/>
                  </a:cubicBezTo>
                  <a:cubicBezTo>
                    <a:pt x="298" y="343"/>
                    <a:pt x="341" y="300"/>
                    <a:pt x="364" y="236"/>
                  </a:cubicBezTo>
                  <a:cubicBezTo>
                    <a:pt x="365" y="232"/>
                    <a:pt x="366" y="227"/>
                    <a:pt x="366" y="222"/>
                  </a:cubicBezTo>
                  <a:cubicBezTo>
                    <a:pt x="366" y="213"/>
                    <a:pt x="363" y="204"/>
                    <a:pt x="358" y="196"/>
                  </a:cubicBezTo>
                  <a:close/>
                  <a:moveTo>
                    <a:pt x="221" y="323"/>
                  </a:moveTo>
                  <a:cubicBezTo>
                    <a:pt x="153" y="274"/>
                    <a:pt x="94" y="215"/>
                    <a:pt x="46" y="149"/>
                  </a:cubicBezTo>
                  <a:cubicBezTo>
                    <a:pt x="63" y="99"/>
                    <a:pt x="97" y="66"/>
                    <a:pt x="146" y="48"/>
                  </a:cubicBezTo>
                  <a:cubicBezTo>
                    <a:pt x="213" y="96"/>
                    <a:pt x="272" y="155"/>
                    <a:pt x="320" y="222"/>
                  </a:cubicBezTo>
                  <a:cubicBezTo>
                    <a:pt x="302" y="272"/>
                    <a:pt x="269" y="305"/>
                    <a:pt x="221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5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6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9351" y="1150998"/>
            <a:ext cx="748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a typeface="+mn-lt"/>
                <a:cs typeface="Times New Roman" panose="02020603050405020304" pitchFamily="18" charset="0"/>
                <a:sym typeface="+mn-ea"/>
              </a:rPr>
              <a:t>1. </a:t>
            </a:r>
            <a:r>
              <a:rPr lang="zh-CN" altLang="en-US" b="1" dirty="0">
                <a:ea typeface="+mn-lt"/>
                <a:cs typeface="Times New Roman" panose="02020603050405020304" pitchFamily="18" charset="0"/>
                <a:sym typeface="+mn-ea"/>
              </a:rPr>
              <a:t>项目启动阶段</a:t>
            </a:r>
            <a:endParaRPr lang="zh-CN" altLang="en-US" b="1" dirty="0">
              <a:ea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408" y="1520330"/>
            <a:ext cx="808799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1.1   </a:t>
            </a:r>
            <a:r>
              <a:rPr lang="en-US" altLang="zh-CN" dirty="0" err="1"/>
              <a:t>确认项目目标和范围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1.2   </a:t>
            </a:r>
            <a:r>
              <a:rPr lang="en-US" altLang="zh-CN" dirty="0" err="1"/>
              <a:t>收集用户需求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1.3   </a:t>
            </a:r>
            <a:r>
              <a:rPr lang="en-US" altLang="zh-CN" dirty="0" err="1"/>
              <a:t>制定项目计划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1.4   </a:t>
            </a:r>
            <a:r>
              <a:rPr lang="en-US" altLang="zh-CN" dirty="0" err="1"/>
              <a:t>制定项目管理计划</a:t>
            </a:r>
            <a:endParaRPr lang="en-US" altLang="zh-CN" dirty="0"/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409350" y="3410399"/>
            <a:ext cx="748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a typeface="+mn-lt"/>
                <a:cs typeface="Times New Roman" panose="02020603050405020304" pitchFamily="18" charset="0"/>
                <a:sym typeface="+mn-ea"/>
              </a:rPr>
              <a:t>2. </a:t>
            </a:r>
            <a:r>
              <a:rPr lang="zh-CN" altLang="en-US" b="1" dirty="0">
                <a:ea typeface="+mn-lt"/>
                <a:cs typeface="Times New Roman" panose="02020603050405020304" pitchFamily="18" charset="0"/>
                <a:sym typeface="+mn-ea"/>
              </a:rPr>
              <a:t>项目设计阶段</a:t>
            </a:r>
            <a:endParaRPr lang="zh-CN" altLang="en-US" b="1" dirty="0">
              <a:ea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107407" y="3897394"/>
            <a:ext cx="8087995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2.1   </a:t>
            </a:r>
            <a:r>
              <a:rPr lang="en-US" altLang="zh-CN" dirty="0" err="1"/>
              <a:t>定义系统功能和特性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2.2   </a:t>
            </a:r>
            <a:r>
              <a:rPr lang="en-US" altLang="zh-CN" dirty="0" err="1"/>
              <a:t>进行系统架构设计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2.3   </a:t>
            </a:r>
            <a:r>
              <a:rPr lang="en-US" altLang="zh-CN" dirty="0" err="1"/>
              <a:t>进行数据库设计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2.4   </a:t>
            </a:r>
            <a:r>
              <a:rPr lang="en-US" altLang="zh-CN" dirty="0" err="1"/>
              <a:t>进行界面设计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2.5   </a:t>
            </a:r>
            <a:r>
              <a:rPr lang="en-US" altLang="zh-CN" dirty="0" err="1"/>
              <a:t>进行安全设计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2.6   </a:t>
            </a:r>
            <a:r>
              <a:rPr lang="en-US" altLang="zh-CN" dirty="0" err="1"/>
              <a:t>进行性能设计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4106545" y="1148080"/>
            <a:ext cx="748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a typeface="+mn-lt"/>
                <a:cs typeface="Times New Roman" panose="02020603050405020304" pitchFamily="18" charset="0"/>
                <a:sym typeface="+mn-ea"/>
              </a:rPr>
              <a:t>3. </a:t>
            </a:r>
            <a:r>
              <a:rPr lang="zh-CN" altLang="en-US" b="1" dirty="0">
                <a:ea typeface="+mn-lt"/>
                <a:cs typeface="Times New Roman" panose="02020603050405020304" pitchFamily="18" charset="0"/>
                <a:sym typeface="+mn-ea"/>
              </a:rPr>
              <a:t>项目开发阶段</a:t>
            </a:r>
            <a:endParaRPr lang="zh-CN" altLang="en-US" b="1" dirty="0">
              <a:ea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78229" y="1503205"/>
            <a:ext cx="808799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3.1   </a:t>
            </a:r>
            <a:r>
              <a:rPr lang="en-US" altLang="zh-CN" dirty="0" err="1"/>
              <a:t>编码实现系统功能和特性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3.2   </a:t>
            </a:r>
            <a:r>
              <a:rPr lang="en-US" altLang="zh-CN" dirty="0" err="1"/>
              <a:t>编写测试代码，确保软件质量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3.3   </a:t>
            </a:r>
            <a:r>
              <a:rPr lang="en-US" altLang="zh-CN" dirty="0" err="1"/>
              <a:t>集成测试，模块协同工作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3.4   </a:t>
            </a:r>
            <a:r>
              <a:rPr lang="en-US" altLang="zh-CN" dirty="0" err="1"/>
              <a:t>系统测试</a:t>
            </a:r>
            <a:r>
              <a:rPr lang="zh-CN" altLang="en-US" dirty="0"/>
              <a:t>，验证需求保证质量</a:t>
            </a: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4106545" y="3402557"/>
            <a:ext cx="748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a typeface="+mn-lt"/>
                <a:cs typeface="Times New Roman" panose="02020603050405020304" pitchFamily="18" charset="0"/>
                <a:sym typeface="+mn-ea"/>
              </a:rPr>
              <a:t>4. </a:t>
            </a:r>
            <a:r>
              <a:rPr lang="zh-CN" altLang="en-US" b="1" dirty="0">
                <a:ea typeface="+mn-lt"/>
                <a:cs typeface="Times New Roman" panose="02020603050405020304" pitchFamily="18" charset="0"/>
                <a:sym typeface="+mn-ea"/>
              </a:rPr>
              <a:t>项目部署阶段</a:t>
            </a:r>
            <a:endParaRPr lang="zh-CN" altLang="en-US" b="1" dirty="0">
              <a:ea typeface="+mn-lt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3968704" y="3875689"/>
            <a:ext cx="808799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4.1   </a:t>
            </a:r>
            <a:r>
              <a:rPr lang="en-US" altLang="zh-CN" dirty="0" err="1"/>
              <a:t>部署软件到服务器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4.2   </a:t>
            </a:r>
            <a:r>
              <a:rPr lang="en-US" altLang="zh-CN" dirty="0" err="1"/>
              <a:t>进行系统配置和优化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4.3   </a:t>
            </a:r>
            <a:r>
              <a:rPr lang="en-US" altLang="zh-CN" dirty="0" err="1"/>
              <a:t>发布系统并进行后续维护</a:t>
            </a:r>
            <a:endParaRPr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8195402" y="3402557"/>
            <a:ext cx="351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a typeface="+mn-lt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ea typeface="+mn-lt"/>
                <a:cs typeface="Times New Roman" panose="02020603050405020304" pitchFamily="18" charset="0"/>
                <a:sym typeface="+mn-ea"/>
              </a:rPr>
              <a:t>项目运营阶段</a:t>
            </a:r>
            <a:endParaRPr lang="zh-CN" altLang="en-US" b="1" dirty="0">
              <a:ea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12701" y="3897394"/>
            <a:ext cx="492823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5.1   </a:t>
            </a:r>
            <a:r>
              <a:rPr lang="en-US" altLang="zh-CN" dirty="0" err="1"/>
              <a:t>监控和分析系统性能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5.2   </a:t>
            </a:r>
            <a:r>
              <a:rPr lang="en-US" altLang="zh-CN" dirty="0" err="1"/>
              <a:t>站点维护和更新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5.3   </a:t>
            </a:r>
            <a:r>
              <a:rPr lang="en-US" altLang="zh-CN" dirty="0" err="1"/>
              <a:t>数据分析和统计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33114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5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资源计划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3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990725" y="1758315"/>
          <a:ext cx="7855585" cy="4170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4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资源名称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App</a:t>
                      </a:r>
                      <a:r>
                        <a:rPr lang="zh-CN" altLang="en-US"/>
                        <a:t>和小程序前端开发人员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Web</a:t>
                      </a:r>
                      <a:r>
                        <a:rPr lang="zh-CN" altLang="en-US"/>
                        <a:t>前端开发人员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后端开发人员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测试人员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需求分析师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系统架构师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服务器及运行保证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软硬件配置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若干（数量级在</a:t>
                      </a:r>
                      <a:r>
                        <a:rPr lang="en-US" altLang="zh-CN"/>
                        <a:t>100</a:t>
                      </a:r>
                      <a:r>
                        <a:rPr lang="zh-CN" altLang="en-US"/>
                        <a:t>左右）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电脑和工位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>
            <p:custDataLst>
              <p:tags r:id="rId1"/>
            </p:custDataLst>
          </p:nvPr>
        </p:nvSpPr>
        <p:spPr>
          <a:xfrm>
            <a:off x="0" y="3570514"/>
            <a:ext cx="3381829" cy="32874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>
            <p:custDataLst>
              <p:tags r:id="rId2"/>
            </p:custDataLst>
          </p:nvPr>
        </p:nvSpPr>
        <p:spPr>
          <a:xfrm rot="10800000">
            <a:off x="8810171" y="0"/>
            <a:ext cx="3381829" cy="32874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-24311" y="2155666"/>
            <a:ext cx="3505200" cy="4660900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5200" h="4660900">
                <a:moveTo>
                  <a:pt x="0" y="0"/>
                </a:moveTo>
                <a:lnTo>
                  <a:pt x="3505200" y="3505200"/>
                </a:lnTo>
                <a:lnTo>
                  <a:pt x="2324100" y="466090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>
            <p:custDataLst>
              <p:tags r:id="rId4"/>
            </p:custDataLst>
          </p:nvPr>
        </p:nvSpPr>
        <p:spPr>
          <a:xfrm>
            <a:off x="5330823" y="-25400"/>
            <a:ext cx="1536700" cy="774700"/>
          </a:xfrm>
          <a:custGeom>
            <a:avLst/>
            <a:gdLst>
              <a:gd name="connsiteX0" fmla="*/ 0 w 1498600"/>
              <a:gd name="connsiteY0" fmla="*/ 0 h 749300"/>
              <a:gd name="connsiteX1" fmla="*/ 762000 w 1498600"/>
              <a:gd name="connsiteY1" fmla="*/ 749300 h 749300"/>
              <a:gd name="connsiteX2" fmla="*/ 1498600 w 1498600"/>
              <a:gd name="connsiteY2" fmla="*/ 12700 h 749300"/>
              <a:gd name="connsiteX0-1" fmla="*/ 0 w 1536700"/>
              <a:gd name="connsiteY0-2" fmla="*/ 25400 h 774700"/>
              <a:gd name="connsiteX1-3" fmla="*/ 762000 w 1536700"/>
              <a:gd name="connsiteY1-4" fmla="*/ 774700 h 774700"/>
              <a:gd name="connsiteX2-5" fmla="*/ 1536700 w 1536700"/>
              <a:gd name="connsiteY2-6" fmla="*/ 0 h 774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536700" h="774700">
                <a:moveTo>
                  <a:pt x="0" y="25400"/>
                </a:moveTo>
                <a:lnTo>
                  <a:pt x="762000" y="774700"/>
                </a:lnTo>
                <a:lnTo>
                  <a:pt x="1536700" y="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>
            <p:custDataLst>
              <p:tags r:id="rId5"/>
            </p:custDataLst>
          </p:nvPr>
        </p:nvSpPr>
        <p:spPr>
          <a:xfrm>
            <a:off x="8458200" y="3797300"/>
            <a:ext cx="3048000" cy="3022600"/>
          </a:xfrm>
          <a:custGeom>
            <a:avLst/>
            <a:gdLst>
              <a:gd name="connsiteX0" fmla="*/ 3048000 w 3048000"/>
              <a:gd name="connsiteY0" fmla="*/ 0 h 3022600"/>
              <a:gd name="connsiteX1" fmla="*/ 0 w 3048000"/>
              <a:gd name="connsiteY1" fmla="*/ 302260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8000" h="3022600">
                <a:moveTo>
                  <a:pt x="3048000" y="0"/>
                </a:moveTo>
                <a:lnTo>
                  <a:pt x="0" y="302260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>
            <p:custDataLst>
              <p:tags r:id="rId6"/>
            </p:custDataLst>
          </p:nvPr>
        </p:nvSpPr>
        <p:spPr>
          <a:xfrm>
            <a:off x="9423400" y="5041900"/>
            <a:ext cx="1816100" cy="1803400"/>
          </a:xfrm>
          <a:custGeom>
            <a:avLst/>
            <a:gdLst>
              <a:gd name="connsiteX0" fmla="*/ 0 w 1816100"/>
              <a:gd name="connsiteY0" fmla="*/ 0 h 1803400"/>
              <a:gd name="connsiteX1" fmla="*/ 1816100 w 1816100"/>
              <a:gd name="connsiteY1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16100" h="1803400">
                <a:moveTo>
                  <a:pt x="0" y="0"/>
                </a:moveTo>
                <a:lnTo>
                  <a:pt x="1816100" y="180340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>
            <p:custDataLst>
              <p:tags r:id="rId7"/>
            </p:custDataLst>
          </p:nvPr>
        </p:nvSpPr>
        <p:spPr>
          <a:xfrm>
            <a:off x="10401300" y="1905000"/>
            <a:ext cx="1790700" cy="3543300"/>
          </a:xfrm>
          <a:custGeom>
            <a:avLst/>
            <a:gdLst>
              <a:gd name="connsiteX0" fmla="*/ 1778000 w 1790700"/>
              <a:gd name="connsiteY0" fmla="*/ 0 h 3543300"/>
              <a:gd name="connsiteX1" fmla="*/ 0 w 1790700"/>
              <a:gd name="connsiteY1" fmla="*/ 1765300 h 3543300"/>
              <a:gd name="connsiteX2" fmla="*/ 1790700 w 1790700"/>
              <a:gd name="connsiteY2" fmla="*/ 35433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3543300">
                <a:moveTo>
                  <a:pt x="1778000" y="0"/>
                </a:moveTo>
                <a:lnTo>
                  <a:pt x="0" y="1765300"/>
                </a:lnTo>
                <a:lnTo>
                  <a:pt x="1790700" y="354330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2304415" y="2766263"/>
            <a:ext cx="75819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spc="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感谢您的倾听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810859" y="4837655"/>
            <a:ext cx="574823" cy="574822"/>
            <a:chOff x="5810859" y="4837655"/>
            <a:chExt cx="574823" cy="574822"/>
          </a:xfrm>
        </p:grpSpPr>
        <p:grpSp>
          <p:nvGrpSpPr>
            <p:cNvPr id="17" name="组合 16"/>
            <p:cNvGrpSpPr/>
            <p:nvPr/>
          </p:nvGrpSpPr>
          <p:grpSpPr>
            <a:xfrm>
              <a:off x="5810859" y="4837655"/>
              <a:ext cx="574823" cy="574822"/>
              <a:chOff x="304800" y="673100"/>
              <a:chExt cx="4000500" cy="4000500"/>
            </a:xfrm>
            <a:effectLst>
              <a:outerShdw blurRad="444500" dist="76200" dir="8100000" algn="tr" rotWithShape="0">
                <a:schemeClr val="tx1">
                  <a:lumMod val="65000"/>
                  <a:lumOff val="35000"/>
                  <a:alpha val="50000"/>
                </a:schemeClr>
              </a:outerShdw>
            </a:effectLst>
          </p:grpSpPr>
          <p:sp>
            <p:nvSpPr>
              <p:cNvPr id="18" name="同心圆 98"/>
              <p:cNvSpPr/>
              <p:nvPr>
                <p:custDataLst>
                  <p:tags r:id="rId10"/>
                </p:custDataLst>
              </p:nvPr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FFFF"/>
                  </a:gs>
                  <a:gs pos="55000">
                    <a:srgbClr val="F2F2F2">
                      <a:lumMod val="95000"/>
                    </a:srgbClr>
                  </a:gs>
                  <a:gs pos="100000">
                    <a:srgbClr val="A6A6A6">
                      <a:lumMod val="65000"/>
                    </a:srgbClr>
                  </a:gs>
                </a:gsLst>
                <a:lin ang="8100000" scaled="0"/>
              </a:gradFill>
              <a:ln>
                <a:noFil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6830" dir="2700000" sx="0" sy="0" rotWithShape="0">
                        <a:schemeClr val="dk1">
                          <a:lumMod val="75000"/>
                          <a:lumOff val="25000"/>
                        </a:schemeClr>
                      </a:outerShdw>
                    </a:effectLst>
                  </a14:hiddenEffects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>
                <p:custDataLst>
                  <p:tags r:id="rId11"/>
                </p:custDataLst>
              </p:nvPr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1000">
                    <a:srgbClr val="F2F2F2">
                      <a:lumMod val="95000"/>
                    </a:srgbClr>
                  </a:gs>
                  <a:gs pos="100000">
                    <a:srgbClr val="BFBFBF">
                      <a:lumMod val="75000"/>
                    </a:srgbClr>
                  </a:gs>
                </a:gsLst>
                <a:lin ang="18900000" scaled="0"/>
              </a:gradFill>
              <a:ln>
                <a:noFil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6830" dir="2700000" sx="0" sy="0" rotWithShape="0">
                        <a:schemeClr val="dk1">
                          <a:lumMod val="75000"/>
                          <a:lumOff val="25000"/>
                        </a:schemeClr>
                      </a:outerShdw>
                    </a:effectLst>
                  </a14:hiddenEffects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5918586" y="4946852"/>
              <a:ext cx="359367" cy="359367"/>
            </a:xfrm>
            <a:prstGeom prst="ellipse">
              <a:avLst/>
            </a:prstGeom>
            <a:solidFill>
              <a:srgbClr val="C8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9"/>
              </p:custDataLst>
            </p:nvPr>
          </p:nvSpPr>
          <p:spPr>
            <a:xfrm rot="10800000">
              <a:off x="6022220" y="5075340"/>
              <a:ext cx="147336" cy="127014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 descr="山东大学校徽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4500" y="1299210"/>
            <a:ext cx="1142365" cy="1139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-3" y="1520665"/>
            <a:ext cx="1393374" cy="2742351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  <a:gd name="connsiteX0-1" fmla="*/ 0 w 3482340"/>
              <a:gd name="connsiteY0-2" fmla="*/ 0 h 3670300"/>
              <a:gd name="connsiteX1-3" fmla="*/ 3482340 w 3482340"/>
              <a:gd name="connsiteY1-4" fmla="*/ 2514600 h 3670300"/>
              <a:gd name="connsiteX2-5" fmla="*/ 2301240 w 3482340"/>
              <a:gd name="connsiteY2-6" fmla="*/ 3670300 h 3670300"/>
              <a:gd name="connsiteX0-7" fmla="*/ 0 w 2301240"/>
              <a:gd name="connsiteY0-8" fmla="*/ 0 h 3670300"/>
              <a:gd name="connsiteX1-9" fmla="*/ 1013460 w 2301240"/>
              <a:gd name="connsiteY1-10" fmla="*/ 1005840 h 3670300"/>
              <a:gd name="connsiteX2-11" fmla="*/ 2301240 w 2301240"/>
              <a:gd name="connsiteY2-12" fmla="*/ 3670300 h 3670300"/>
              <a:gd name="connsiteX0-13" fmla="*/ 22860 w 1036320"/>
              <a:gd name="connsiteY0-14" fmla="*/ 0 h 2039620"/>
              <a:gd name="connsiteX1-15" fmla="*/ 1036320 w 1036320"/>
              <a:gd name="connsiteY1-16" fmla="*/ 1005840 h 2039620"/>
              <a:gd name="connsiteX2-17" fmla="*/ 0 w 1036320"/>
              <a:gd name="connsiteY2-18" fmla="*/ 2039620 h 2039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36320" h="2039620">
                <a:moveTo>
                  <a:pt x="22860" y="0"/>
                </a:moveTo>
                <a:lnTo>
                  <a:pt x="1036320" y="1005840"/>
                </a:lnTo>
                <a:lnTo>
                  <a:pt x="0" y="203962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 rot="10800000">
            <a:off x="10427150" y="4697477"/>
            <a:ext cx="1755324" cy="2179470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  <a:gd name="connsiteX0-1" fmla="*/ 0 w 3482340"/>
              <a:gd name="connsiteY0-2" fmla="*/ 0 h 3670300"/>
              <a:gd name="connsiteX1-3" fmla="*/ 3482340 w 3482340"/>
              <a:gd name="connsiteY1-4" fmla="*/ 2514600 h 3670300"/>
              <a:gd name="connsiteX2-5" fmla="*/ 2301240 w 3482340"/>
              <a:gd name="connsiteY2-6" fmla="*/ 3670300 h 3670300"/>
              <a:gd name="connsiteX0-7" fmla="*/ 0 w 2301240"/>
              <a:gd name="connsiteY0-8" fmla="*/ 0 h 3670300"/>
              <a:gd name="connsiteX1-9" fmla="*/ 1013460 w 2301240"/>
              <a:gd name="connsiteY1-10" fmla="*/ 1005840 h 3670300"/>
              <a:gd name="connsiteX2-11" fmla="*/ 2301240 w 2301240"/>
              <a:gd name="connsiteY2-12" fmla="*/ 3670300 h 3670300"/>
              <a:gd name="connsiteX0-13" fmla="*/ 22860 w 1036320"/>
              <a:gd name="connsiteY0-14" fmla="*/ 0 h 2039620"/>
              <a:gd name="connsiteX1-15" fmla="*/ 1036320 w 1036320"/>
              <a:gd name="connsiteY1-16" fmla="*/ 1005840 h 2039620"/>
              <a:gd name="connsiteX2-17" fmla="*/ 0 w 1036320"/>
              <a:gd name="connsiteY2-18" fmla="*/ 2039620 h 2039620"/>
              <a:gd name="connsiteX0-19" fmla="*/ 22860 w 1312604"/>
              <a:gd name="connsiteY0-20" fmla="*/ 0 h 2039620"/>
              <a:gd name="connsiteX1-21" fmla="*/ 1312604 w 1312604"/>
              <a:gd name="connsiteY1-22" fmla="*/ 731917 h 2039620"/>
              <a:gd name="connsiteX2-23" fmla="*/ 0 w 1312604"/>
              <a:gd name="connsiteY2-24" fmla="*/ 2039620 h 2039620"/>
              <a:gd name="connsiteX0-25" fmla="*/ 1037588 w 1312604"/>
              <a:gd name="connsiteY0-26" fmla="*/ 0 h 1618616"/>
              <a:gd name="connsiteX1-27" fmla="*/ 1312604 w 1312604"/>
              <a:gd name="connsiteY1-28" fmla="*/ 310913 h 1618616"/>
              <a:gd name="connsiteX2-29" fmla="*/ 0 w 1312604"/>
              <a:gd name="connsiteY2-30" fmla="*/ 1618616 h 1618616"/>
              <a:gd name="connsiteX0-31" fmla="*/ 1013974 w 1312604"/>
              <a:gd name="connsiteY0-32" fmla="*/ 0 h 1611532"/>
              <a:gd name="connsiteX1-33" fmla="*/ 1312604 w 1312604"/>
              <a:gd name="connsiteY1-34" fmla="*/ 303829 h 1611532"/>
              <a:gd name="connsiteX2-35" fmla="*/ 0 w 1312604"/>
              <a:gd name="connsiteY2-36" fmla="*/ 1611532 h 1611532"/>
              <a:gd name="connsiteX0-37" fmla="*/ 1006890 w 1305520"/>
              <a:gd name="connsiteY0-38" fmla="*/ 0 h 1620978"/>
              <a:gd name="connsiteX1-39" fmla="*/ 1305520 w 1305520"/>
              <a:gd name="connsiteY1-40" fmla="*/ 303829 h 1620978"/>
              <a:gd name="connsiteX2-41" fmla="*/ 0 w 1305520"/>
              <a:gd name="connsiteY2-42" fmla="*/ 1620978 h 16209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05520" h="1620978">
                <a:moveTo>
                  <a:pt x="1006890" y="0"/>
                </a:moveTo>
                <a:lnTo>
                  <a:pt x="1305520" y="303829"/>
                </a:lnTo>
                <a:lnTo>
                  <a:pt x="0" y="1620978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1074400" y="3875314"/>
            <a:ext cx="1117600" cy="1117600"/>
          </a:xfrm>
          <a:prstGeom prst="line">
            <a:avLst/>
          </a:pr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等腰三角形 12"/>
          <p:cNvSpPr/>
          <p:nvPr>
            <p:custDataLst>
              <p:tags r:id="rId3"/>
            </p:custDataLst>
          </p:nvPr>
        </p:nvSpPr>
        <p:spPr>
          <a:xfrm>
            <a:off x="0" y="5167086"/>
            <a:ext cx="1739439" cy="1690914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25600" y="885371"/>
            <a:ext cx="10566400" cy="1973943"/>
            <a:chOff x="1625600" y="885371"/>
            <a:chExt cx="10566400" cy="1973943"/>
          </a:xfrm>
          <a:solidFill>
            <a:schemeClr val="bg2"/>
          </a:solidFill>
        </p:grpSpPr>
        <p:sp>
          <p:nvSpPr>
            <p:cNvPr id="14" name="任意多边形: 形状 13"/>
            <p:cNvSpPr/>
            <p:nvPr>
              <p:custDataLst>
                <p:tags r:id="rId7"/>
              </p:custDataLst>
            </p:nvPr>
          </p:nvSpPr>
          <p:spPr>
            <a:xfrm>
              <a:off x="1625600" y="885371"/>
              <a:ext cx="10566400" cy="1973943"/>
            </a:xfrm>
            <a:custGeom>
              <a:avLst/>
              <a:gdLst>
                <a:gd name="connsiteX0" fmla="*/ 0 w 10566400"/>
                <a:gd name="connsiteY0" fmla="*/ 0 h 1973943"/>
                <a:gd name="connsiteX1" fmla="*/ 10566400 w 10566400"/>
                <a:gd name="connsiteY1" fmla="*/ 0 h 1973943"/>
                <a:gd name="connsiteX2" fmla="*/ 10566400 w 10566400"/>
                <a:gd name="connsiteY2" fmla="*/ 1973943 h 1973943"/>
                <a:gd name="connsiteX3" fmla="*/ 1785257 w 10566400"/>
                <a:gd name="connsiteY3" fmla="*/ 1973943 h 1973943"/>
                <a:gd name="connsiteX4" fmla="*/ 0 w 10566400"/>
                <a:gd name="connsiteY4" fmla="*/ 0 h 197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6400" h="1973943">
                  <a:moveTo>
                    <a:pt x="0" y="0"/>
                  </a:moveTo>
                  <a:lnTo>
                    <a:pt x="10566400" y="0"/>
                  </a:lnTo>
                  <a:lnTo>
                    <a:pt x="10566400" y="1973943"/>
                  </a:lnTo>
                  <a:lnTo>
                    <a:pt x="1785257" y="19739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8"/>
              </p:custDataLst>
            </p:nvPr>
          </p:nvSpPr>
          <p:spPr>
            <a:xfrm>
              <a:off x="1625600" y="885371"/>
              <a:ext cx="10566400" cy="1973943"/>
            </a:xfrm>
            <a:custGeom>
              <a:avLst/>
              <a:gdLst>
                <a:gd name="connsiteX0" fmla="*/ 0 w 10566400"/>
                <a:gd name="connsiteY0" fmla="*/ 0 h 1973943"/>
                <a:gd name="connsiteX1" fmla="*/ 10566400 w 10566400"/>
                <a:gd name="connsiteY1" fmla="*/ 0 h 1973943"/>
                <a:gd name="connsiteX2" fmla="*/ 10566400 w 10566400"/>
                <a:gd name="connsiteY2" fmla="*/ 1973943 h 1973943"/>
                <a:gd name="connsiteX3" fmla="*/ 1785257 w 10566400"/>
                <a:gd name="connsiteY3" fmla="*/ 1973943 h 1973943"/>
                <a:gd name="connsiteX4" fmla="*/ 0 w 10566400"/>
                <a:gd name="connsiteY4" fmla="*/ 0 h 197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6400" h="1973943">
                  <a:moveTo>
                    <a:pt x="0" y="0"/>
                  </a:moveTo>
                  <a:lnTo>
                    <a:pt x="10566400" y="0"/>
                  </a:lnTo>
                  <a:lnTo>
                    <a:pt x="10566400" y="1973943"/>
                  </a:lnTo>
                  <a:lnTo>
                    <a:pt x="1785257" y="19739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97496" y="1302951"/>
            <a:ext cx="1400869" cy="1400866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17" name="同心圆 98"/>
            <p:cNvSpPr/>
            <p:nvPr>
              <p:custDataLst>
                <p:tags r:id="rId5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6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2466521" y="3890091"/>
            <a:ext cx="0" cy="1102823"/>
          </a:xfrm>
          <a:prstGeom prst="line">
            <a:avLst/>
          </a:prstGeom>
          <a:ln w="28575">
            <a:solidFill>
              <a:srgbClr val="C82C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87852" y="3711013"/>
            <a:ext cx="49829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5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项目概述</a:t>
            </a: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2587625" y="4448810"/>
            <a:ext cx="3081655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400" b="1" i="0" u="none" strike="noStrike" dirty="0">
                <a:solidFill>
                  <a:schemeClr val="dk1">
                    <a:lumMod val="90000"/>
                    <a:lumOff val="10000"/>
                  </a:schemeClr>
                </a:solidFill>
                <a:effectLst/>
                <a:cs typeface="+mn-ea"/>
                <a:sym typeface="+mn-lt"/>
              </a:rPr>
              <a:t>Project overview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0856686" y="0"/>
            <a:ext cx="1335314" cy="1378857"/>
          </a:xfrm>
          <a:prstGeom prst="line">
            <a:avLst/>
          </a:pr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图片 4" descr="山东大学校徽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55" y="3853815"/>
            <a:ext cx="1142365" cy="1139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5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项目背景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1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2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pic>
        <p:nvPicPr>
          <p:cNvPr id="14" name="图片 13" descr="山东大学校徽与中英文校名标准组合（横式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pic>
        <p:nvPicPr>
          <p:cNvPr id="2" name="图片 1" descr="]QII6)[`3Z8$@(DLNBXL]S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490" y="1035050"/>
            <a:ext cx="8669020" cy="5595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9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技术可行性论证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7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8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860243" y="1768817"/>
            <a:ext cx="523428" cy="4417670"/>
            <a:chOff x="1608789" y="673584"/>
            <a:chExt cx="649100" cy="5478328"/>
          </a:xfrm>
        </p:grpSpPr>
        <p:sp>
          <p:nvSpPr>
            <p:cNvPr id="42" name="íṩ1ïḍê"/>
            <p:cNvSpPr/>
            <p:nvPr/>
          </p:nvSpPr>
          <p:spPr bwMode="auto">
            <a:xfrm rot="10800000">
              <a:off x="1637799" y="673584"/>
              <a:ext cx="593497" cy="556311"/>
            </a:xfrm>
            <a:custGeom>
              <a:avLst/>
              <a:gdLst>
                <a:gd name="T0" fmla="*/ 312 w 312"/>
                <a:gd name="T1" fmla="*/ 254 h 300"/>
                <a:gd name="T2" fmla="*/ 266 w 312"/>
                <a:gd name="T3" fmla="*/ 300 h 300"/>
                <a:gd name="T4" fmla="*/ 47 w 312"/>
                <a:gd name="T5" fmla="*/ 300 h 300"/>
                <a:gd name="T6" fmla="*/ 1 w 312"/>
                <a:gd name="T7" fmla="*/ 254 h 300"/>
                <a:gd name="T8" fmla="*/ 0 w 312"/>
                <a:gd name="T9" fmla="*/ 46 h 300"/>
                <a:gd name="T10" fmla="*/ 47 w 312"/>
                <a:gd name="T11" fmla="*/ 0 h 300"/>
                <a:gd name="T12" fmla="*/ 265 w 312"/>
                <a:gd name="T13" fmla="*/ 0 h 300"/>
                <a:gd name="T14" fmla="*/ 312 w 312"/>
                <a:gd name="T15" fmla="*/ 46 h 300"/>
                <a:gd name="T16" fmla="*/ 312 w 312"/>
                <a:gd name="T17" fmla="*/ 25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0">
                  <a:moveTo>
                    <a:pt x="312" y="254"/>
                  </a:moveTo>
                  <a:cubicBezTo>
                    <a:pt x="312" y="279"/>
                    <a:pt x="291" y="300"/>
                    <a:pt x="266" y="300"/>
                  </a:cubicBezTo>
                  <a:cubicBezTo>
                    <a:pt x="47" y="300"/>
                    <a:pt x="47" y="300"/>
                    <a:pt x="47" y="300"/>
                  </a:cubicBezTo>
                  <a:cubicBezTo>
                    <a:pt x="21" y="300"/>
                    <a:pt x="1" y="279"/>
                    <a:pt x="1" y="25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91" y="0"/>
                    <a:pt x="312" y="20"/>
                    <a:pt x="312" y="46"/>
                  </a:cubicBezTo>
                  <a:lnTo>
                    <a:pt x="312" y="254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ïşḷíḓé"/>
            <p:cNvSpPr/>
            <p:nvPr/>
          </p:nvSpPr>
          <p:spPr bwMode="auto">
            <a:xfrm rot="10800000">
              <a:off x="1641426" y="5263954"/>
              <a:ext cx="589871" cy="887958"/>
            </a:xfrm>
            <a:custGeom>
              <a:avLst/>
              <a:gdLst>
                <a:gd name="T0" fmla="*/ 2 w 488"/>
                <a:gd name="T1" fmla="*/ 663 h 747"/>
                <a:gd name="T2" fmla="*/ 244 w 488"/>
                <a:gd name="T3" fmla="*/ 0 h 747"/>
                <a:gd name="T4" fmla="*/ 488 w 488"/>
                <a:gd name="T5" fmla="*/ 663 h 747"/>
                <a:gd name="T6" fmla="*/ 400 w 488"/>
                <a:gd name="T7" fmla="*/ 747 h 747"/>
                <a:gd name="T8" fmla="*/ 0 w 488"/>
                <a:gd name="T9" fmla="*/ 680 h 747"/>
                <a:gd name="T10" fmla="*/ 2 w 488"/>
                <a:gd name="T11" fmla="*/ 663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747">
                  <a:moveTo>
                    <a:pt x="2" y="663"/>
                  </a:moveTo>
                  <a:lnTo>
                    <a:pt x="244" y="0"/>
                  </a:lnTo>
                  <a:lnTo>
                    <a:pt x="488" y="663"/>
                  </a:lnTo>
                  <a:lnTo>
                    <a:pt x="400" y="747"/>
                  </a:lnTo>
                  <a:lnTo>
                    <a:pt x="0" y="680"/>
                  </a:lnTo>
                  <a:lnTo>
                    <a:pt x="2" y="663"/>
                  </a:lnTo>
                  <a:close/>
                </a:path>
              </a:pathLst>
            </a:custGeom>
            <a:solidFill>
              <a:srgbClr val="FFFFFF">
                <a:lumMod val="75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ïŝlîḋè"/>
            <p:cNvSpPr/>
            <p:nvPr/>
          </p:nvSpPr>
          <p:spPr bwMode="auto">
            <a:xfrm rot="10800000">
              <a:off x="1641426" y="5263954"/>
              <a:ext cx="589871" cy="887958"/>
            </a:xfrm>
            <a:custGeom>
              <a:avLst/>
              <a:gdLst>
                <a:gd name="T0" fmla="*/ 2 w 488"/>
                <a:gd name="T1" fmla="*/ 663 h 747"/>
                <a:gd name="T2" fmla="*/ 244 w 488"/>
                <a:gd name="T3" fmla="*/ 0 h 747"/>
                <a:gd name="T4" fmla="*/ 488 w 488"/>
                <a:gd name="T5" fmla="*/ 663 h 747"/>
                <a:gd name="T6" fmla="*/ 400 w 488"/>
                <a:gd name="T7" fmla="*/ 747 h 747"/>
                <a:gd name="T8" fmla="*/ 0 w 488"/>
                <a:gd name="T9" fmla="*/ 68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747">
                  <a:moveTo>
                    <a:pt x="2" y="663"/>
                  </a:moveTo>
                  <a:lnTo>
                    <a:pt x="244" y="0"/>
                  </a:lnTo>
                  <a:lnTo>
                    <a:pt x="488" y="663"/>
                  </a:lnTo>
                  <a:lnTo>
                    <a:pt x="400" y="747"/>
                  </a:lnTo>
                  <a:lnTo>
                    <a:pt x="0" y="6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îsľiḍé"/>
            <p:cNvSpPr/>
            <p:nvPr/>
          </p:nvSpPr>
          <p:spPr bwMode="auto">
            <a:xfrm rot="10800000">
              <a:off x="1816695" y="1296462"/>
              <a:ext cx="218783" cy="4132721"/>
            </a:xfrm>
            <a:custGeom>
              <a:avLst/>
              <a:gdLst>
                <a:gd name="T0" fmla="*/ 105 w 105"/>
                <a:gd name="T1" fmla="*/ 2006 h 2053"/>
                <a:gd name="T2" fmla="*/ 58 w 105"/>
                <a:gd name="T3" fmla="*/ 2053 h 2053"/>
                <a:gd name="T4" fmla="*/ 47 w 105"/>
                <a:gd name="T5" fmla="*/ 2053 h 2053"/>
                <a:gd name="T6" fmla="*/ 1 w 105"/>
                <a:gd name="T7" fmla="*/ 2006 h 2053"/>
                <a:gd name="T8" fmla="*/ 0 w 105"/>
                <a:gd name="T9" fmla="*/ 46 h 2053"/>
                <a:gd name="T10" fmla="*/ 46 w 105"/>
                <a:gd name="T11" fmla="*/ 0 h 2053"/>
                <a:gd name="T12" fmla="*/ 57 w 105"/>
                <a:gd name="T13" fmla="*/ 0 h 2053"/>
                <a:gd name="T14" fmla="*/ 104 w 105"/>
                <a:gd name="T15" fmla="*/ 46 h 2053"/>
                <a:gd name="T16" fmla="*/ 105 w 105"/>
                <a:gd name="T17" fmla="*/ 2006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053">
                  <a:moveTo>
                    <a:pt x="105" y="2006"/>
                  </a:moveTo>
                  <a:cubicBezTo>
                    <a:pt x="105" y="2032"/>
                    <a:pt x="84" y="2053"/>
                    <a:pt x="58" y="2053"/>
                  </a:cubicBezTo>
                  <a:cubicBezTo>
                    <a:pt x="47" y="2053"/>
                    <a:pt x="47" y="2053"/>
                    <a:pt x="47" y="2053"/>
                  </a:cubicBezTo>
                  <a:cubicBezTo>
                    <a:pt x="21" y="2053"/>
                    <a:pt x="1" y="2032"/>
                    <a:pt x="1" y="200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3" y="0"/>
                    <a:pt x="104" y="20"/>
                    <a:pt x="104" y="46"/>
                  </a:cubicBezTo>
                  <a:lnTo>
                    <a:pt x="105" y="2006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ïṡḷîḋè"/>
            <p:cNvSpPr/>
            <p:nvPr/>
          </p:nvSpPr>
          <p:spPr bwMode="auto">
            <a:xfrm rot="10800000">
              <a:off x="1618460" y="1296462"/>
              <a:ext cx="218783" cy="4132721"/>
            </a:xfrm>
            <a:custGeom>
              <a:avLst/>
              <a:gdLst>
                <a:gd name="T0" fmla="*/ 105 w 105"/>
                <a:gd name="T1" fmla="*/ 2006 h 2053"/>
                <a:gd name="T2" fmla="*/ 58 w 105"/>
                <a:gd name="T3" fmla="*/ 2053 h 2053"/>
                <a:gd name="T4" fmla="*/ 47 w 105"/>
                <a:gd name="T5" fmla="*/ 2053 h 2053"/>
                <a:gd name="T6" fmla="*/ 1 w 105"/>
                <a:gd name="T7" fmla="*/ 2006 h 2053"/>
                <a:gd name="T8" fmla="*/ 0 w 105"/>
                <a:gd name="T9" fmla="*/ 46 h 2053"/>
                <a:gd name="T10" fmla="*/ 47 w 105"/>
                <a:gd name="T11" fmla="*/ 0 h 2053"/>
                <a:gd name="T12" fmla="*/ 58 w 105"/>
                <a:gd name="T13" fmla="*/ 0 h 2053"/>
                <a:gd name="T14" fmla="*/ 104 w 105"/>
                <a:gd name="T15" fmla="*/ 46 h 2053"/>
                <a:gd name="T16" fmla="*/ 105 w 105"/>
                <a:gd name="T17" fmla="*/ 2006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053">
                  <a:moveTo>
                    <a:pt x="105" y="2006"/>
                  </a:moveTo>
                  <a:cubicBezTo>
                    <a:pt x="105" y="2032"/>
                    <a:pt x="84" y="2053"/>
                    <a:pt x="58" y="2053"/>
                  </a:cubicBezTo>
                  <a:cubicBezTo>
                    <a:pt x="47" y="2053"/>
                    <a:pt x="47" y="2053"/>
                    <a:pt x="47" y="2053"/>
                  </a:cubicBezTo>
                  <a:cubicBezTo>
                    <a:pt x="22" y="2053"/>
                    <a:pt x="1" y="2032"/>
                    <a:pt x="1" y="200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7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83" y="0"/>
                    <a:pt x="104" y="20"/>
                    <a:pt x="104" y="46"/>
                  </a:cubicBezTo>
                  <a:lnTo>
                    <a:pt x="105" y="2006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ïṡ1îḑe"/>
            <p:cNvSpPr/>
            <p:nvPr/>
          </p:nvSpPr>
          <p:spPr bwMode="auto">
            <a:xfrm rot="10800000">
              <a:off x="2012513" y="1296462"/>
              <a:ext cx="218783" cy="4132721"/>
            </a:xfrm>
            <a:custGeom>
              <a:avLst/>
              <a:gdLst>
                <a:gd name="T0" fmla="*/ 105 w 105"/>
                <a:gd name="T1" fmla="*/ 2006 h 2053"/>
                <a:gd name="T2" fmla="*/ 58 w 105"/>
                <a:gd name="T3" fmla="*/ 2053 h 2053"/>
                <a:gd name="T4" fmla="*/ 47 w 105"/>
                <a:gd name="T5" fmla="*/ 2053 h 2053"/>
                <a:gd name="T6" fmla="*/ 0 w 105"/>
                <a:gd name="T7" fmla="*/ 2006 h 2053"/>
                <a:gd name="T8" fmla="*/ 0 w 105"/>
                <a:gd name="T9" fmla="*/ 46 h 2053"/>
                <a:gd name="T10" fmla="*/ 46 w 105"/>
                <a:gd name="T11" fmla="*/ 0 h 2053"/>
                <a:gd name="T12" fmla="*/ 57 w 105"/>
                <a:gd name="T13" fmla="*/ 0 h 2053"/>
                <a:gd name="T14" fmla="*/ 104 w 105"/>
                <a:gd name="T15" fmla="*/ 46 h 2053"/>
                <a:gd name="T16" fmla="*/ 105 w 105"/>
                <a:gd name="T17" fmla="*/ 2006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053">
                  <a:moveTo>
                    <a:pt x="105" y="2006"/>
                  </a:moveTo>
                  <a:cubicBezTo>
                    <a:pt x="105" y="2032"/>
                    <a:pt x="84" y="2053"/>
                    <a:pt x="58" y="2053"/>
                  </a:cubicBezTo>
                  <a:cubicBezTo>
                    <a:pt x="47" y="2053"/>
                    <a:pt x="47" y="2053"/>
                    <a:pt x="47" y="2053"/>
                  </a:cubicBezTo>
                  <a:cubicBezTo>
                    <a:pt x="21" y="2053"/>
                    <a:pt x="0" y="2032"/>
                    <a:pt x="0" y="200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3" y="0"/>
                    <a:pt x="104" y="21"/>
                    <a:pt x="104" y="46"/>
                  </a:cubicBezTo>
                  <a:lnTo>
                    <a:pt x="105" y="2006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ïśḻíḋè"/>
            <p:cNvSpPr/>
            <p:nvPr/>
          </p:nvSpPr>
          <p:spPr bwMode="auto">
            <a:xfrm rot="10800000">
              <a:off x="1860209" y="5917738"/>
              <a:ext cx="152303" cy="234174"/>
            </a:xfrm>
            <a:custGeom>
              <a:avLst/>
              <a:gdLst>
                <a:gd name="T0" fmla="*/ 40 w 80"/>
                <a:gd name="T1" fmla="*/ 0 h 126"/>
                <a:gd name="T2" fmla="*/ 0 w 80"/>
                <a:gd name="T3" fmla="*/ 110 h 126"/>
                <a:gd name="T4" fmla="*/ 40 w 80"/>
                <a:gd name="T5" fmla="*/ 126 h 126"/>
                <a:gd name="T6" fmla="*/ 80 w 80"/>
                <a:gd name="T7" fmla="*/ 110 h 126"/>
                <a:gd name="T8" fmla="*/ 40 w 80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26">
                  <a:moveTo>
                    <a:pt x="40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11" y="126"/>
                    <a:pt x="40" y="126"/>
                  </a:cubicBezTo>
                  <a:cubicBezTo>
                    <a:pt x="68" y="126"/>
                    <a:pt x="80" y="110"/>
                    <a:pt x="80" y="11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000000">
                <a:lumMod val="50000"/>
                <a:lumOff val="50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ïšḻïḋè"/>
            <p:cNvSpPr/>
            <p:nvPr/>
          </p:nvSpPr>
          <p:spPr bwMode="auto">
            <a:xfrm rot="10800000">
              <a:off x="1637799" y="1100326"/>
              <a:ext cx="593497" cy="261514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ïslïḋê"/>
            <p:cNvSpPr/>
            <p:nvPr/>
          </p:nvSpPr>
          <p:spPr bwMode="auto">
            <a:xfrm rot="10800000">
              <a:off x="1608789" y="1100326"/>
              <a:ext cx="649100" cy="42793"/>
            </a:xfrm>
            <a:custGeom>
              <a:avLst/>
              <a:gdLst>
                <a:gd name="T0" fmla="*/ 326 w 341"/>
                <a:gd name="T1" fmla="*/ 0 h 23"/>
                <a:gd name="T2" fmla="*/ 15 w 341"/>
                <a:gd name="T3" fmla="*/ 0 h 23"/>
                <a:gd name="T4" fmla="*/ 15 w 341"/>
                <a:gd name="T5" fmla="*/ 23 h 23"/>
                <a:gd name="T6" fmla="*/ 326 w 341"/>
                <a:gd name="T7" fmla="*/ 23 h 23"/>
                <a:gd name="T8" fmla="*/ 326 w 34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3">
                  <a:moveTo>
                    <a:pt x="326" y="0"/>
                  </a:moveTo>
                  <a:cubicBezTo>
                    <a:pt x="222" y="0"/>
                    <a:pt x="119" y="0"/>
                    <a:pt x="15" y="0"/>
                  </a:cubicBezTo>
                  <a:cubicBezTo>
                    <a:pt x="0" y="0"/>
                    <a:pt x="0" y="23"/>
                    <a:pt x="15" y="23"/>
                  </a:cubicBezTo>
                  <a:cubicBezTo>
                    <a:pt x="119" y="23"/>
                    <a:pt x="222" y="23"/>
                    <a:pt x="326" y="23"/>
                  </a:cubicBezTo>
                  <a:cubicBezTo>
                    <a:pt x="341" y="23"/>
                    <a:pt x="341" y="0"/>
                    <a:pt x="326" y="0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îṡ1îďe"/>
            <p:cNvSpPr/>
            <p:nvPr/>
          </p:nvSpPr>
          <p:spPr bwMode="auto">
            <a:xfrm rot="10800000">
              <a:off x="1608789" y="1209687"/>
              <a:ext cx="649100" cy="43982"/>
            </a:xfrm>
            <a:custGeom>
              <a:avLst/>
              <a:gdLst>
                <a:gd name="T0" fmla="*/ 326 w 341"/>
                <a:gd name="T1" fmla="*/ 0 h 24"/>
                <a:gd name="T2" fmla="*/ 15 w 341"/>
                <a:gd name="T3" fmla="*/ 1 h 24"/>
                <a:gd name="T4" fmla="*/ 15 w 341"/>
                <a:gd name="T5" fmla="*/ 24 h 24"/>
                <a:gd name="T6" fmla="*/ 326 w 341"/>
                <a:gd name="T7" fmla="*/ 24 h 24"/>
                <a:gd name="T8" fmla="*/ 326 w 34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4">
                  <a:moveTo>
                    <a:pt x="326" y="0"/>
                  </a:moveTo>
                  <a:cubicBezTo>
                    <a:pt x="222" y="0"/>
                    <a:pt x="119" y="1"/>
                    <a:pt x="15" y="1"/>
                  </a:cubicBezTo>
                  <a:cubicBezTo>
                    <a:pt x="0" y="1"/>
                    <a:pt x="0" y="24"/>
                    <a:pt x="15" y="24"/>
                  </a:cubicBezTo>
                  <a:cubicBezTo>
                    <a:pt x="119" y="24"/>
                    <a:pt x="222" y="24"/>
                    <a:pt x="326" y="24"/>
                  </a:cubicBezTo>
                  <a:cubicBezTo>
                    <a:pt x="341" y="24"/>
                    <a:pt x="341" y="0"/>
                    <a:pt x="326" y="0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isḷíḓè"/>
            <p:cNvSpPr/>
            <p:nvPr/>
          </p:nvSpPr>
          <p:spPr bwMode="auto">
            <a:xfrm rot="10800000">
              <a:off x="1608789" y="1317858"/>
              <a:ext cx="649100" cy="43982"/>
            </a:xfrm>
            <a:custGeom>
              <a:avLst/>
              <a:gdLst>
                <a:gd name="T0" fmla="*/ 325 w 341"/>
                <a:gd name="T1" fmla="*/ 0 h 24"/>
                <a:gd name="T2" fmla="*/ 15 w 341"/>
                <a:gd name="T3" fmla="*/ 0 h 24"/>
                <a:gd name="T4" fmla="*/ 15 w 341"/>
                <a:gd name="T5" fmla="*/ 24 h 24"/>
                <a:gd name="T6" fmla="*/ 325 w 341"/>
                <a:gd name="T7" fmla="*/ 23 h 24"/>
                <a:gd name="T8" fmla="*/ 325 w 34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4">
                  <a:moveTo>
                    <a:pt x="325" y="0"/>
                  </a:moveTo>
                  <a:cubicBezTo>
                    <a:pt x="222" y="0"/>
                    <a:pt x="119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ubicBezTo>
                    <a:pt x="119" y="24"/>
                    <a:pt x="222" y="24"/>
                    <a:pt x="325" y="23"/>
                  </a:cubicBezTo>
                  <a:cubicBezTo>
                    <a:pt x="341" y="23"/>
                    <a:pt x="341" y="0"/>
                    <a:pt x="325" y="0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76321" y="3354641"/>
            <a:ext cx="4200580" cy="553038"/>
            <a:chOff x="1476321" y="3354641"/>
            <a:chExt cx="4200580" cy="553038"/>
          </a:xfrm>
        </p:grpSpPr>
        <p:sp>
          <p:nvSpPr>
            <p:cNvPr id="53" name="î$1iďe"/>
            <p:cNvSpPr/>
            <p:nvPr/>
          </p:nvSpPr>
          <p:spPr bwMode="auto">
            <a:xfrm>
              <a:off x="1476322" y="3354641"/>
              <a:ext cx="383921" cy="151602"/>
            </a:xfrm>
            <a:custGeom>
              <a:avLst/>
              <a:gdLst>
                <a:gd name="T0" fmla="*/ 166 w 166"/>
                <a:gd name="T1" fmla="*/ 0 h 58"/>
                <a:gd name="T2" fmla="*/ 0 w 166"/>
                <a:gd name="T3" fmla="*/ 29 h 58"/>
                <a:gd name="T4" fmla="*/ 166 w 166"/>
                <a:gd name="T5" fmla="*/ 58 h 58"/>
                <a:gd name="T6" fmla="*/ 166 w 16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58">
                  <a:moveTo>
                    <a:pt x="166" y="0"/>
                  </a:moveTo>
                  <a:cubicBezTo>
                    <a:pt x="74" y="0"/>
                    <a:pt x="0" y="13"/>
                    <a:pt x="0" y="29"/>
                  </a:cubicBezTo>
                  <a:cubicBezTo>
                    <a:pt x="0" y="45"/>
                    <a:pt x="74" y="58"/>
                    <a:pt x="166" y="58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i="0" u="none" strike="noStrike" kern="0" cap="none" spc="3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î$ḻidé"/>
            <p:cNvSpPr/>
            <p:nvPr/>
          </p:nvSpPr>
          <p:spPr bwMode="auto">
            <a:xfrm>
              <a:off x="1476321" y="3425397"/>
              <a:ext cx="4200580" cy="482282"/>
            </a:xfrm>
            <a:custGeom>
              <a:avLst/>
              <a:gdLst>
                <a:gd name="connsiteX0" fmla="*/ 5763822 w 6003710"/>
                <a:gd name="connsiteY0" fmla="*/ 0 h 482282"/>
                <a:gd name="connsiteX1" fmla="*/ 6003710 w 6003710"/>
                <a:gd name="connsiteY1" fmla="*/ 239887 h 482282"/>
                <a:gd name="connsiteX2" fmla="*/ 5812168 w 6003710"/>
                <a:gd name="connsiteY2" fmla="*/ 474900 h 482282"/>
                <a:gd name="connsiteX3" fmla="*/ 5766307 w 6003710"/>
                <a:gd name="connsiteY3" fmla="*/ 479524 h 482282"/>
                <a:gd name="connsiteX4" fmla="*/ 5766307 w 6003710"/>
                <a:gd name="connsiteY4" fmla="*/ 482282 h 482282"/>
                <a:gd name="connsiteX5" fmla="*/ 0 w 6003710"/>
                <a:gd name="connsiteY5" fmla="*/ 482282 h 482282"/>
                <a:gd name="connsiteX6" fmla="*/ 0 w 6003710"/>
                <a:gd name="connsiteY6" fmla="*/ 2517 h 482282"/>
                <a:gd name="connsiteX7" fmla="*/ 5738854 w 6003710"/>
                <a:gd name="connsiteY7" fmla="*/ 2517 h 48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3710" h="482282">
                  <a:moveTo>
                    <a:pt x="5763822" y="0"/>
                  </a:moveTo>
                  <a:cubicBezTo>
                    <a:pt x="5896308" y="0"/>
                    <a:pt x="6003710" y="107401"/>
                    <a:pt x="6003710" y="239887"/>
                  </a:cubicBezTo>
                  <a:cubicBezTo>
                    <a:pt x="6003710" y="355812"/>
                    <a:pt x="5921481" y="452532"/>
                    <a:pt x="5812168" y="474900"/>
                  </a:cubicBezTo>
                  <a:lnTo>
                    <a:pt x="5766307" y="479524"/>
                  </a:lnTo>
                  <a:lnTo>
                    <a:pt x="5766307" y="482282"/>
                  </a:lnTo>
                  <a:lnTo>
                    <a:pt x="0" y="482282"/>
                  </a:lnTo>
                  <a:lnTo>
                    <a:pt x="0" y="2517"/>
                  </a:lnTo>
                  <a:lnTo>
                    <a:pt x="5738854" y="2517"/>
                  </a:lnTo>
                  <a:close/>
                </a:path>
              </a:pathLst>
            </a:custGeom>
            <a:solidFill>
              <a:srgbClr val="C82C4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 defTabSz="457200">
                <a:defRPr/>
              </a:pPr>
              <a:r>
                <a:rPr lang="zh-CN" altLang="en-US" sz="1600" i="1" kern="0" spc="300" dirty="0">
                  <a:solidFill>
                    <a:srgbClr val="FFFFFF"/>
                  </a:solidFill>
                  <a:cs typeface="+mn-ea"/>
                  <a:sym typeface="+mn-lt"/>
                </a:rPr>
                <a:t>集成功能系统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76322" y="4063360"/>
            <a:ext cx="5553127" cy="553039"/>
            <a:chOff x="1476322" y="4063360"/>
            <a:chExt cx="5553127" cy="553039"/>
          </a:xfrm>
        </p:grpSpPr>
        <p:sp>
          <p:nvSpPr>
            <p:cNvPr id="55" name="îSlíďe"/>
            <p:cNvSpPr/>
            <p:nvPr>
              <p:custDataLst>
                <p:tags r:id="rId6"/>
              </p:custDataLst>
            </p:nvPr>
          </p:nvSpPr>
          <p:spPr bwMode="auto">
            <a:xfrm>
              <a:off x="1476322" y="4063360"/>
              <a:ext cx="383921" cy="151602"/>
            </a:xfrm>
            <a:custGeom>
              <a:avLst/>
              <a:gdLst>
                <a:gd name="T0" fmla="*/ 166 w 166"/>
                <a:gd name="T1" fmla="*/ 0 h 58"/>
                <a:gd name="T2" fmla="*/ 0 w 166"/>
                <a:gd name="T3" fmla="*/ 29 h 58"/>
                <a:gd name="T4" fmla="*/ 166 w 166"/>
                <a:gd name="T5" fmla="*/ 58 h 58"/>
                <a:gd name="T6" fmla="*/ 166 w 16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58">
                  <a:moveTo>
                    <a:pt x="166" y="0"/>
                  </a:moveTo>
                  <a:cubicBezTo>
                    <a:pt x="74" y="0"/>
                    <a:pt x="0" y="13"/>
                    <a:pt x="0" y="29"/>
                  </a:cubicBezTo>
                  <a:cubicBezTo>
                    <a:pt x="0" y="45"/>
                    <a:pt x="74" y="58"/>
                    <a:pt x="166" y="58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rgbClr val="FFFFFF">
                  <a:lumMod val="50000"/>
                </a:srgbClr>
              </a:solidFill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i="0" u="none" strike="noStrike" kern="0" cap="none" spc="3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iš1íďè"/>
            <p:cNvSpPr/>
            <p:nvPr/>
          </p:nvSpPr>
          <p:spPr bwMode="auto">
            <a:xfrm>
              <a:off x="1476322" y="4136634"/>
              <a:ext cx="5553127" cy="479765"/>
            </a:xfrm>
            <a:custGeom>
              <a:avLst/>
              <a:gdLst>
                <a:gd name="connsiteX0" fmla="*/ 0 w 5149278"/>
                <a:gd name="connsiteY0" fmla="*/ 0 h 479765"/>
                <a:gd name="connsiteX1" fmla="*/ 4908604 w 5149278"/>
                <a:gd name="connsiteY1" fmla="*/ 0 h 479765"/>
                <a:gd name="connsiteX2" fmla="*/ 4908604 w 5149278"/>
                <a:gd name="connsiteY2" fmla="*/ 129 h 479765"/>
                <a:gd name="connsiteX3" fmla="*/ 4909878 w 5149278"/>
                <a:gd name="connsiteY3" fmla="*/ 0 h 479765"/>
                <a:gd name="connsiteX4" fmla="*/ 5149278 w 5149278"/>
                <a:gd name="connsiteY4" fmla="*/ 239400 h 479765"/>
                <a:gd name="connsiteX5" fmla="*/ 4909878 w 5149278"/>
                <a:gd name="connsiteY5" fmla="*/ 478800 h 479765"/>
                <a:gd name="connsiteX6" fmla="*/ 4908604 w 5149278"/>
                <a:gd name="connsiteY6" fmla="*/ 478672 h 479765"/>
                <a:gd name="connsiteX7" fmla="*/ 4908604 w 5149278"/>
                <a:gd name="connsiteY7" fmla="*/ 479765 h 479765"/>
                <a:gd name="connsiteX8" fmla="*/ 0 w 5149278"/>
                <a:gd name="connsiteY8" fmla="*/ 479765 h 47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9278" h="479765">
                  <a:moveTo>
                    <a:pt x="0" y="0"/>
                  </a:moveTo>
                  <a:lnTo>
                    <a:pt x="4908604" y="0"/>
                  </a:lnTo>
                  <a:lnTo>
                    <a:pt x="4908604" y="129"/>
                  </a:lnTo>
                  <a:lnTo>
                    <a:pt x="4909878" y="0"/>
                  </a:lnTo>
                  <a:cubicBezTo>
                    <a:pt x="5042095" y="0"/>
                    <a:pt x="5149278" y="107183"/>
                    <a:pt x="5149278" y="239400"/>
                  </a:cubicBezTo>
                  <a:cubicBezTo>
                    <a:pt x="5149278" y="371617"/>
                    <a:pt x="5042095" y="478800"/>
                    <a:pt x="4909878" y="478800"/>
                  </a:cubicBezTo>
                  <a:lnTo>
                    <a:pt x="4908604" y="478672"/>
                  </a:lnTo>
                  <a:lnTo>
                    <a:pt x="4908604" y="479765"/>
                  </a:lnTo>
                  <a:lnTo>
                    <a:pt x="0" y="479765"/>
                  </a:lnTo>
                  <a:close/>
                </a:path>
              </a:pathLst>
            </a:custGeom>
            <a:solidFill>
              <a:srgbClr val="2D313B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 defTabSz="457200">
                <a:defRPr/>
              </a:pPr>
              <a:r>
                <a:rPr lang="zh-CN" altLang="en-US" sz="1600" i="1" kern="0" spc="300" dirty="0">
                  <a:solidFill>
                    <a:srgbClr val="FFFFFF"/>
                  </a:solidFill>
                  <a:cs typeface="+mn-ea"/>
                  <a:sym typeface="+mn-lt"/>
                </a:rPr>
                <a:t>去中心化数据库存储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76322" y="4786594"/>
            <a:ext cx="3415557" cy="553039"/>
            <a:chOff x="1476322" y="4786594"/>
            <a:chExt cx="3415557" cy="553039"/>
          </a:xfrm>
        </p:grpSpPr>
        <p:sp>
          <p:nvSpPr>
            <p:cNvPr id="57" name="iṡlïḍe"/>
            <p:cNvSpPr/>
            <p:nvPr/>
          </p:nvSpPr>
          <p:spPr bwMode="auto">
            <a:xfrm>
              <a:off x="1476322" y="4786594"/>
              <a:ext cx="383921" cy="151602"/>
            </a:xfrm>
            <a:custGeom>
              <a:avLst/>
              <a:gdLst>
                <a:gd name="T0" fmla="*/ 166 w 166"/>
                <a:gd name="T1" fmla="*/ 0 h 58"/>
                <a:gd name="T2" fmla="*/ 0 w 166"/>
                <a:gd name="T3" fmla="*/ 29 h 58"/>
                <a:gd name="T4" fmla="*/ 166 w 166"/>
                <a:gd name="T5" fmla="*/ 58 h 58"/>
                <a:gd name="T6" fmla="*/ 166 w 16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58">
                  <a:moveTo>
                    <a:pt x="166" y="0"/>
                  </a:moveTo>
                  <a:cubicBezTo>
                    <a:pt x="74" y="0"/>
                    <a:pt x="0" y="13"/>
                    <a:pt x="0" y="29"/>
                  </a:cubicBezTo>
                  <a:cubicBezTo>
                    <a:pt x="0" y="45"/>
                    <a:pt x="74" y="58"/>
                    <a:pt x="166" y="58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i="0" u="none" strike="noStrike" kern="0" cap="none" spc="3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îŝlîḋê"/>
            <p:cNvSpPr/>
            <p:nvPr/>
          </p:nvSpPr>
          <p:spPr bwMode="auto">
            <a:xfrm>
              <a:off x="1476323" y="4859868"/>
              <a:ext cx="3415556" cy="479765"/>
            </a:xfrm>
            <a:custGeom>
              <a:avLst/>
              <a:gdLst>
                <a:gd name="connsiteX0" fmla="*/ 0 w 3918937"/>
                <a:gd name="connsiteY0" fmla="*/ 0 h 479765"/>
                <a:gd name="connsiteX1" fmla="*/ 3689404 w 3918937"/>
                <a:gd name="connsiteY1" fmla="*/ 0 h 479765"/>
                <a:gd name="connsiteX2" fmla="*/ 3689404 w 3918937"/>
                <a:gd name="connsiteY2" fmla="*/ 1960 h 479765"/>
                <a:gd name="connsiteX3" fmla="*/ 3727785 w 3918937"/>
                <a:gd name="connsiteY3" fmla="*/ 5829 h 479765"/>
                <a:gd name="connsiteX4" fmla="*/ 3918937 w 3918937"/>
                <a:gd name="connsiteY4" fmla="*/ 240365 h 479765"/>
                <a:gd name="connsiteX5" fmla="*/ 3727785 w 3918937"/>
                <a:gd name="connsiteY5" fmla="*/ 474901 h 479765"/>
                <a:gd name="connsiteX6" fmla="*/ 3689404 w 3918937"/>
                <a:gd name="connsiteY6" fmla="*/ 478770 h 479765"/>
                <a:gd name="connsiteX7" fmla="*/ 3689404 w 3918937"/>
                <a:gd name="connsiteY7" fmla="*/ 479765 h 479765"/>
                <a:gd name="connsiteX8" fmla="*/ 3679537 w 3918937"/>
                <a:gd name="connsiteY8" fmla="*/ 479765 h 479765"/>
                <a:gd name="connsiteX9" fmla="*/ 0 w 3918937"/>
                <a:gd name="connsiteY9" fmla="*/ 479765 h 47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18937" h="479765">
                  <a:moveTo>
                    <a:pt x="0" y="0"/>
                  </a:moveTo>
                  <a:lnTo>
                    <a:pt x="3689404" y="0"/>
                  </a:lnTo>
                  <a:lnTo>
                    <a:pt x="3689404" y="1960"/>
                  </a:lnTo>
                  <a:lnTo>
                    <a:pt x="3727785" y="5829"/>
                  </a:lnTo>
                  <a:cubicBezTo>
                    <a:pt x="3836875" y="28152"/>
                    <a:pt x="3918937" y="124675"/>
                    <a:pt x="3918937" y="240365"/>
                  </a:cubicBezTo>
                  <a:cubicBezTo>
                    <a:pt x="3918937" y="356055"/>
                    <a:pt x="3836875" y="452578"/>
                    <a:pt x="3727785" y="474901"/>
                  </a:cubicBezTo>
                  <a:lnTo>
                    <a:pt x="3689404" y="478770"/>
                  </a:lnTo>
                  <a:lnTo>
                    <a:pt x="3689404" y="479765"/>
                  </a:lnTo>
                  <a:lnTo>
                    <a:pt x="3679537" y="479765"/>
                  </a:lnTo>
                  <a:lnTo>
                    <a:pt x="0" y="479765"/>
                  </a:lnTo>
                  <a:close/>
                </a:path>
              </a:pathLst>
            </a:custGeom>
            <a:solidFill>
              <a:srgbClr val="C82C4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 defTabSz="457200">
                <a:defRPr/>
              </a:pPr>
              <a:r>
                <a:rPr lang="zh-CN" altLang="en-US" sz="1600" i="1" kern="0" spc="300" dirty="0">
                  <a:solidFill>
                    <a:srgbClr val="FFFFFF"/>
                  </a:solidFill>
                  <a:cs typeface="+mn-ea"/>
                  <a:sym typeface="+mn-lt"/>
                </a:rPr>
                <a:t>跨平台应用</a:t>
              </a:r>
            </a:p>
          </p:txBody>
        </p:sp>
      </p:grpSp>
      <p:sp>
        <p:nvSpPr>
          <p:cNvPr id="62" name="íṩlïďè"/>
          <p:cNvSpPr txBox="1"/>
          <p:nvPr>
            <p:custDataLst>
              <p:tags r:id="rId1"/>
            </p:custDataLst>
          </p:nvPr>
        </p:nvSpPr>
        <p:spPr bwMode="auto">
          <a:xfrm>
            <a:off x="5885932" y="3406628"/>
            <a:ext cx="5322794" cy="51001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sz="1800" dirty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导航系统（高德API）、支付系统（支付宝、微信、银行等API）和通信技术（联通API）等</a:t>
            </a:r>
          </a:p>
        </p:txBody>
      </p:sp>
      <p:sp>
        <p:nvSpPr>
          <p:cNvPr id="63" name="ïṣḻïḑè"/>
          <p:cNvSpPr txBox="1"/>
          <p:nvPr>
            <p:custDataLst>
              <p:tags r:id="rId2"/>
            </p:custDataLst>
          </p:nvPr>
        </p:nvSpPr>
        <p:spPr bwMode="auto">
          <a:xfrm>
            <a:off x="7029450" y="4215130"/>
            <a:ext cx="5231765" cy="50990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sz="1800" dirty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采用非关系特性明显的</a:t>
            </a:r>
            <a:r>
              <a:rPr lang="en-US" altLang="zh-CN" sz="1800" dirty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分布式数据库存储（MongoDB）</a:t>
            </a:r>
            <a:endParaRPr lang="en-US" altLang="zh-CN" sz="1800" dirty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íşḷiḋe"/>
          <p:cNvSpPr txBox="1"/>
          <p:nvPr>
            <p:custDataLst>
              <p:tags r:id="rId3"/>
            </p:custDataLst>
          </p:nvPr>
        </p:nvSpPr>
        <p:spPr bwMode="auto">
          <a:xfrm>
            <a:off x="5053302" y="4908285"/>
            <a:ext cx="5792498" cy="51001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en-US" altLang="zh-CN" sz="1800" dirty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App：Flutter；Web：vue；后端go-gin框架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476320" y="2611980"/>
            <a:ext cx="4772080" cy="553038"/>
            <a:chOff x="1476320" y="2611980"/>
            <a:chExt cx="4772080" cy="553038"/>
          </a:xfrm>
        </p:grpSpPr>
        <p:sp>
          <p:nvSpPr>
            <p:cNvPr id="65" name="î$1iďe"/>
            <p:cNvSpPr/>
            <p:nvPr>
              <p:custDataLst>
                <p:tags r:id="rId5"/>
              </p:custDataLst>
            </p:nvPr>
          </p:nvSpPr>
          <p:spPr bwMode="auto">
            <a:xfrm>
              <a:off x="1476322" y="2611980"/>
              <a:ext cx="383921" cy="151602"/>
            </a:xfrm>
            <a:custGeom>
              <a:avLst/>
              <a:gdLst>
                <a:gd name="T0" fmla="*/ 166 w 166"/>
                <a:gd name="T1" fmla="*/ 0 h 58"/>
                <a:gd name="T2" fmla="*/ 0 w 166"/>
                <a:gd name="T3" fmla="*/ 29 h 58"/>
                <a:gd name="T4" fmla="*/ 166 w 166"/>
                <a:gd name="T5" fmla="*/ 58 h 58"/>
                <a:gd name="T6" fmla="*/ 166 w 16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58">
                  <a:moveTo>
                    <a:pt x="166" y="0"/>
                  </a:moveTo>
                  <a:cubicBezTo>
                    <a:pt x="74" y="0"/>
                    <a:pt x="0" y="13"/>
                    <a:pt x="0" y="29"/>
                  </a:cubicBezTo>
                  <a:cubicBezTo>
                    <a:pt x="0" y="45"/>
                    <a:pt x="74" y="58"/>
                    <a:pt x="166" y="58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i="0" u="none" strike="noStrike" kern="0" cap="none" spc="3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î$ḻidé"/>
            <p:cNvSpPr/>
            <p:nvPr/>
          </p:nvSpPr>
          <p:spPr bwMode="auto">
            <a:xfrm>
              <a:off x="1476320" y="2682736"/>
              <a:ext cx="4772080" cy="482282"/>
            </a:xfrm>
            <a:custGeom>
              <a:avLst/>
              <a:gdLst>
                <a:gd name="connsiteX0" fmla="*/ 5763822 w 6003710"/>
                <a:gd name="connsiteY0" fmla="*/ 0 h 482282"/>
                <a:gd name="connsiteX1" fmla="*/ 6003710 w 6003710"/>
                <a:gd name="connsiteY1" fmla="*/ 239887 h 482282"/>
                <a:gd name="connsiteX2" fmla="*/ 5812168 w 6003710"/>
                <a:gd name="connsiteY2" fmla="*/ 474900 h 482282"/>
                <a:gd name="connsiteX3" fmla="*/ 5766307 w 6003710"/>
                <a:gd name="connsiteY3" fmla="*/ 479524 h 482282"/>
                <a:gd name="connsiteX4" fmla="*/ 5766307 w 6003710"/>
                <a:gd name="connsiteY4" fmla="*/ 482282 h 482282"/>
                <a:gd name="connsiteX5" fmla="*/ 0 w 6003710"/>
                <a:gd name="connsiteY5" fmla="*/ 482282 h 482282"/>
                <a:gd name="connsiteX6" fmla="*/ 0 w 6003710"/>
                <a:gd name="connsiteY6" fmla="*/ 2517 h 482282"/>
                <a:gd name="connsiteX7" fmla="*/ 5738854 w 6003710"/>
                <a:gd name="connsiteY7" fmla="*/ 2517 h 48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3710" h="482282">
                  <a:moveTo>
                    <a:pt x="5763822" y="0"/>
                  </a:moveTo>
                  <a:cubicBezTo>
                    <a:pt x="5896308" y="0"/>
                    <a:pt x="6003710" y="107401"/>
                    <a:pt x="6003710" y="239887"/>
                  </a:cubicBezTo>
                  <a:cubicBezTo>
                    <a:pt x="6003710" y="355812"/>
                    <a:pt x="5921481" y="452532"/>
                    <a:pt x="5812168" y="474900"/>
                  </a:cubicBezTo>
                  <a:lnTo>
                    <a:pt x="5766307" y="479524"/>
                  </a:lnTo>
                  <a:lnTo>
                    <a:pt x="5766307" y="482282"/>
                  </a:lnTo>
                  <a:lnTo>
                    <a:pt x="0" y="482282"/>
                  </a:lnTo>
                  <a:lnTo>
                    <a:pt x="0" y="2517"/>
                  </a:lnTo>
                  <a:lnTo>
                    <a:pt x="5738854" y="2517"/>
                  </a:lnTo>
                  <a:close/>
                </a:path>
              </a:pathLst>
            </a:custGeom>
            <a:solidFill>
              <a:srgbClr val="2D313B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i="1" kern="0" spc="300" dirty="0">
                  <a:solidFill>
                    <a:srgbClr val="FFFFFF"/>
                  </a:solidFill>
                  <a:cs typeface="+mn-ea"/>
                  <a:sym typeface="+mn-lt"/>
                </a:rPr>
                <a:t>高效的车辆调度算法</a:t>
              </a:r>
            </a:p>
          </p:txBody>
        </p:sp>
      </p:grpSp>
      <p:sp>
        <p:nvSpPr>
          <p:cNvPr id="68" name="íṩlïďè"/>
          <p:cNvSpPr txBox="1"/>
          <p:nvPr>
            <p:custDataLst>
              <p:tags r:id="rId4"/>
            </p:custDataLst>
          </p:nvPr>
        </p:nvSpPr>
        <p:spPr bwMode="auto">
          <a:xfrm>
            <a:off x="6360795" y="2637790"/>
            <a:ext cx="5900420" cy="50990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>
              <a:lnSpc>
                <a:spcPts val="2000"/>
              </a:lnSpc>
            </a:pPr>
            <a:r>
              <a:rPr lang="zh-CN" altLang="en-US" sz="1800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最大流、A*等经典基础算法支持，神经网络模型预测等</a:t>
            </a:r>
          </a:p>
        </p:txBody>
      </p:sp>
      <p:pic>
        <p:nvPicPr>
          <p:cNvPr id="14" name="图片 13" descr="山东大学校徽与中英文校名标准组合（横式）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-任意多边形 101"/>
          <p:cNvSpPr/>
          <p:nvPr>
            <p:custDataLst>
              <p:tags r:id="rId1"/>
            </p:custDataLst>
          </p:nvPr>
        </p:nvSpPr>
        <p:spPr bwMode="auto">
          <a:xfrm>
            <a:off x="125095" y="2143125"/>
            <a:ext cx="4436745" cy="987425"/>
          </a:xfrm>
          <a:prstGeom prst="roundRect">
            <a:avLst/>
          </a:prstGeom>
          <a:solidFill>
            <a:srgbClr val="DCBB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22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5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市场可行性论证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20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21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pic>
        <p:nvPicPr>
          <p:cNvPr id="14" name="图片 13" descr="山东大学校徽与中英文校名标准组合（横式）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sp>
        <p:nvSpPr>
          <p:cNvPr id="12" name="PA-矩形 64"/>
          <p:cNvSpPr/>
          <p:nvPr>
            <p:custDataLst>
              <p:tags r:id="rId2"/>
            </p:custDataLst>
          </p:nvPr>
        </p:nvSpPr>
        <p:spPr>
          <a:xfrm>
            <a:off x="-1" y="4098621"/>
            <a:ext cx="2285933" cy="235083"/>
          </a:xfrm>
          <a:prstGeom prst="rect">
            <a:avLst/>
          </a:prstGeom>
          <a:solidFill>
            <a:srgbClr val="F5AA2E"/>
          </a:solidFill>
          <a:ln>
            <a:noFill/>
          </a:ln>
        </p:spPr>
        <p:style>
          <a:lnRef idx="2">
            <a:srgbClr val="F5AA2E">
              <a:shade val="50000"/>
            </a:srgbClr>
          </a:lnRef>
          <a:fillRef idx="1">
            <a:srgbClr val="F5AA2E"/>
          </a:fillRef>
          <a:effectRef idx="0">
            <a:srgbClr val="F5AA2E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PA-矩形 63"/>
          <p:cNvSpPr/>
          <p:nvPr>
            <p:custDataLst>
              <p:tags r:id="rId3"/>
            </p:custDataLst>
          </p:nvPr>
        </p:nvSpPr>
        <p:spPr>
          <a:xfrm>
            <a:off x="6857733" y="1191773"/>
            <a:ext cx="5334267" cy="235083"/>
          </a:xfrm>
          <a:prstGeom prst="rect">
            <a:avLst/>
          </a:prstGeom>
          <a:solidFill>
            <a:srgbClr val="C0CB71"/>
          </a:solidFill>
          <a:ln>
            <a:noFill/>
          </a:ln>
        </p:spPr>
        <p:style>
          <a:lnRef idx="2">
            <a:srgbClr val="F5AA2E">
              <a:shade val="50000"/>
            </a:srgbClr>
          </a:lnRef>
          <a:fillRef idx="1">
            <a:srgbClr val="F5AA2E"/>
          </a:fillRef>
          <a:effectRef idx="0">
            <a:srgbClr val="F5AA2E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PA-任意多边形 95"/>
          <p:cNvSpPr/>
          <p:nvPr>
            <p:custDataLst>
              <p:tags r:id="rId4"/>
            </p:custDataLst>
          </p:nvPr>
        </p:nvSpPr>
        <p:spPr bwMode="auto">
          <a:xfrm>
            <a:off x="4207471" y="1908694"/>
            <a:ext cx="1946928" cy="1944439"/>
          </a:xfrm>
          <a:custGeom>
            <a:avLst/>
            <a:gdLst>
              <a:gd name="T0" fmla="*/ 753 w 753"/>
              <a:gd name="T1" fmla="*/ 365 h 753"/>
              <a:gd name="T2" fmla="*/ 753 w 753"/>
              <a:gd name="T3" fmla="*/ 364 h 753"/>
              <a:gd name="T4" fmla="*/ 704 w 753"/>
              <a:gd name="T5" fmla="*/ 190 h 753"/>
              <a:gd name="T6" fmla="*/ 704 w 753"/>
              <a:gd name="T7" fmla="*/ 190 h 753"/>
              <a:gd name="T8" fmla="*/ 377 w 753"/>
              <a:gd name="T9" fmla="*/ 0 h 753"/>
              <a:gd name="T10" fmla="*/ 0 w 753"/>
              <a:gd name="T11" fmla="*/ 376 h 753"/>
              <a:gd name="T12" fmla="*/ 0 w 753"/>
              <a:gd name="T13" fmla="*/ 381 h 753"/>
              <a:gd name="T14" fmla="*/ 191 w 753"/>
              <a:gd name="T15" fmla="*/ 704 h 753"/>
              <a:gd name="T16" fmla="*/ 369 w 753"/>
              <a:gd name="T17" fmla="*/ 753 h 753"/>
              <a:gd name="T18" fmla="*/ 377 w 753"/>
              <a:gd name="T19" fmla="*/ 753 h 753"/>
              <a:gd name="T20" fmla="*/ 377 w 753"/>
              <a:gd name="T21" fmla="*/ 753 h 753"/>
              <a:gd name="T22" fmla="*/ 384 w 753"/>
              <a:gd name="T23" fmla="*/ 753 h 753"/>
              <a:gd name="T24" fmla="*/ 563 w 753"/>
              <a:gd name="T25" fmla="*/ 704 h 753"/>
              <a:gd name="T26" fmla="*/ 384 w 753"/>
              <a:gd name="T27" fmla="*/ 655 h 753"/>
              <a:gd name="T28" fmla="*/ 377 w 753"/>
              <a:gd name="T29" fmla="*/ 655 h 753"/>
              <a:gd name="T30" fmla="*/ 377 w 753"/>
              <a:gd name="T31" fmla="*/ 655 h 753"/>
              <a:gd name="T32" fmla="*/ 369 w 753"/>
              <a:gd name="T33" fmla="*/ 655 h 753"/>
              <a:gd name="T34" fmla="*/ 98 w 753"/>
              <a:gd name="T35" fmla="*/ 381 h 753"/>
              <a:gd name="T36" fmla="*/ 98 w 753"/>
              <a:gd name="T37" fmla="*/ 376 h 753"/>
              <a:gd name="T38" fmla="*/ 377 w 753"/>
              <a:gd name="T39" fmla="*/ 97 h 753"/>
              <a:gd name="T40" fmla="*/ 655 w 753"/>
              <a:gd name="T41" fmla="*/ 364 h 753"/>
              <a:gd name="T42" fmla="*/ 655 w 753"/>
              <a:gd name="T43" fmla="*/ 365 h 753"/>
              <a:gd name="T44" fmla="*/ 656 w 753"/>
              <a:gd name="T45" fmla="*/ 376 h 753"/>
              <a:gd name="T46" fmla="*/ 656 w 753"/>
              <a:gd name="T47" fmla="*/ 381 h 753"/>
              <a:gd name="T48" fmla="*/ 753 w 753"/>
              <a:gd name="T49" fmla="*/ 381 h 753"/>
              <a:gd name="T50" fmla="*/ 753 w 753"/>
              <a:gd name="T51" fmla="*/ 376 h 753"/>
              <a:gd name="T52" fmla="*/ 753 w 753"/>
              <a:gd name="T53" fmla="*/ 365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53" h="753">
                <a:moveTo>
                  <a:pt x="753" y="365"/>
                </a:moveTo>
                <a:cubicBezTo>
                  <a:pt x="753" y="365"/>
                  <a:pt x="753" y="364"/>
                  <a:pt x="753" y="364"/>
                </a:cubicBezTo>
                <a:cubicBezTo>
                  <a:pt x="751" y="301"/>
                  <a:pt x="734" y="242"/>
                  <a:pt x="704" y="190"/>
                </a:cubicBezTo>
                <a:cubicBezTo>
                  <a:pt x="704" y="190"/>
                  <a:pt x="704" y="190"/>
                  <a:pt x="704" y="190"/>
                </a:cubicBezTo>
                <a:cubicBezTo>
                  <a:pt x="640" y="76"/>
                  <a:pt x="517" y="0"/>
                  <a:pt x="377" y="0"/>
                </a:cubicBezTo>
                <a:cubicBezTo>
                  <a:pt x="169" y="0"/>
                  <a:pt x="0" y="168"/>
                  <a:pt x="0" y="376"/>
                </a:cubicBezTo>
                <a:cubicBezTo>
                  <a:pt x="0" y="378"/>
                  <a:pt x="0" y="379"/>
                  <a:pt x="0" y="381"/>
                </a:cubicBezTo>
                <a:cubicBezTo>
                  <a:pt x="2" y="519"/>
                  <a:pt x="78" y="640"/>
                  <a:pt x="191" y="704"/>
                </a:cubicBezTo>
                <a:cubicBezTo>
                  <a:pt x="243" y="734"/>
                  <a:pt x="304" y="752"/>
                  <a:pt x="369" y="753"/>
                </a:cubicBezTo>
                <a:cubicBezTo>
                  <a:pt x="371" y="753"/>
                  <a:pt x="374" y="753"/>
                  <a:pt x="377" y="753"/>
                </a:cubicBezTo>
                <a:cubicBezTo>
                  <a:pt x="377" y="753"/>
                  <a:pt x="377" y="753"/>
                  <a:pt x="377" y="753"/>
                </a:cubicBezTo>
                <a:cubicBezTo>
                  <a:pt x="379" y="753"/>
                  <a:pt x="382" y="753"/>
                  <a:pt x="384" y="753"/>
                </a:cubicBezTo>
                <a:cubicBezTo>
                  <a:pt x="449" y="752"/>
                  <a:pt x="510" y="734"/>
                  <a:pt x="563" y="704"/>
                </a:cubicBezTo>
                <a:cubicBezTo>
                  <a:pt x="510" y="674"/>
                  <a:pt x="449" y="657"/>
                  <a:pt x="384" y="655"/>
                </a:cubicBezTo>
                <a:cubicBezTo>
                  <a:pt x="382" y="655"/>
                  <a:pt x="379" y="655"/>
                  <a:pt x="377" y="655"/>
                </a:cubicBezTo>
                <a:cubicBezTo>
                  <a:pt x="377" y="655"/>
                  <a:pt x="377" y="655"/>
                  <a:pt x="377" y="655"/>
                </a:cubicBezTo>
                <a:cubicBezTo>
                  <a:pt x="374" y="655"/>
                  <a:pt x="371" y="655"/>
                  <a:pt x="369" y="655"/>
                </a:cubicBezTo>
                <a:cubicBezTo>
                  <a:pt x="220" y="651"/>
                  <a:pt x="100" y="530"/>
                  <a:pt x="98" y="381"/>
                </a:cubicBezTo>
                <a:cubicBezTo>
                  <a:pt x="98" y="379"/>
                  <a:pt x="98" y="378"/>
                  <a:pt x="98" y="376"/>
                </a:cubicBezTo>
                <a:cubicBezTo>
                  <a:pt x="98" y="222"/>
                  <a:pt x="222" y="97"/>
                  <a:pt x="377" y="97"/>
                </a:cubicBezTo>
                <a:cubicBezTo>
                  <a:pt x="527" y="97"/>
                  <a:pt x="649" y="216"/>
                  <a:pt x="655" y="364"/>
                </a:cubicBezTo>
                <a:cubicBezTo>
                  <a:pt x="655" y="364"/>
                  <a:pt x="655" y="364"/>
                  <a:pt x="655" y="365"/>
                </a:cubicBezTo>
                <a:cubicBezTo>
                  <a:pt x="656" y="368"/>
                  <a:pt x="656" y="372"/>
                  <a:pt x="656" y="376"/>
                </a:cubicBezTo>
                <a:cubicBezTo>
                  <a:pt x="656" y="378"/>
                  <a:pt x="656" y="379"/>
                  <a:pt x="656" y="381"/>
                </a:cubicBezTo>
                <a:cubicBezTo>
                  <a:pt x="753" y="381"/>
                  <a:pt x="753" y="381"/>
                  <a:pt x="753" y="381"/>
                </a:cubicBezTo>
                <a:cubicBezTo>
                  <a:pt x="753" y="379"/>
                  <a:pt x="753" y="378"/>
                  <a:pt x="753" y="376"/>
                </a:cubicBezTo>
                <a:cubicBezTo>
                  <a:pt x="753" y="372"/>
                  <a:pt x="753" y="369"/>
                  <a:pt x="753" y="365"/>
                </a:cubicBezTo>
                <a:close/>
              </a:path>
            </a:pathLst>
          </a:custGeom>
          <a:solidFill>
            <a:srgbClr val="DCBB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17" name="PA-任意多边形 100"/>
          <p:cNvSpPr/>
          <p:nvPr>
            <p:custDataLst>
              <p:tags r:id="rId5"/>
            </p:custDataLst>
          </p:nvPr>
        </p:nvSpPr>
        <p:spPr bwMode="auto">
          <a:xfrm>
            <a:off x="5888355" y="4256405"/>
            <a:ext cx="5702300" cy="1282700"/>
          </a:xfrm>
          <a:prstGeom prst="roundRect">
            <a:avLst/>
          </a:prstGeom>
          <a:solidFill>
            <a:srgbClr val="F5AA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/>
          </a:p>
        </p:txBody>
      </p:sp>
      <p:sp>
        <p:nvSpPr>
          <p:cNvPr id="18" name="PA-文本框 4"/>
          <p:cNvSpPr txBox="1"/>
          <p:nvPr>
            <p:custDataLst>
              <p:tags r:id="rId6"/>
            </p:custDataLst>
          </p:nvPr>
        </p:nvSpPr>
        <p:spPr>
          <a:xfrm>
            <a:off x="6052820" y="4535170"/>
            <a:ext cx="5688965" cy="759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三是由于私家车的限购及征收拥堵税，随着移动共享出行的日益成熟，</a:t>
            </a:r>
            <a:r>
              <a:rPr lang="zh-CN" altLang="en-US" b="1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共享出行将受到更多消费者的青睐</a:t>
            </a:r>
            <a:r>
              <a:rPr lang="zh-CN" altLang="en-US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。</a:t>
            </a: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endParaRPr lang="zh-CN" altLang="en-US" sz="140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PA-任意多边形 99"/>
          <p:cNvSpPr/>
          <p:nvPr>
            <p:custDataLst>
              <p:tags r:id="rId7"/>
            </p:custDataLst>
          </p:nvPr>
        </p:nvSpPr>
        <p:spPr bwMode="auto">
          <a:xfrm>
            <a:off x="5901698" y="1908694"/>
            <a:ext cx="1948173" cy="1944439"/>
          </a:xfrm>
          <a:custGeom>
            <a:avLst/>
            <a:gdLst>
              <a:gd name="T0" fmla="*/ 563 w 754"/>
              <a:gd name="T1" fmla="*/ 49 h 753"/>
              <a:gd name="T2" fmla="*/ 563 w 754"/>
              <a:gd name="T3" fmla="*/ 49 h 753"/>
              <a:gd name="T4" fmla="*/ 448 w 754"/>
              <a:gd name="T5" fmla="*/ 6 h 753"/>
              <a:gd name="T6" fmla="*/ 385 w 754"/>
              <a:gd name="T7" fmla="*/ 0 h 753"/>
              <a:gd name="T8" fmla="*/ 377 w 754"/>
              <a:gd name="T9" fmla="*/ 0 h 753"/>
              <a:gd name="T10" fmla="*/ 377 w 754"/>
              <a:gd name="T11" fmla="*/ 97 h 753"/>
              <a:gd name="T12" fmla="*/ 385 w 754"/>
              <a:gd name="T13" fmla="*/ 97 h 753"/>
              <a:gd name="T14" fmla="*/ 385 w 754"/>
              <a:gd name="T15" fmla="*/ 97 h 753"/>
              <a:gd name="T16" fmla="*/ 656 w 754"/>
              <a:gd name="T17" fmla="*/ 376 h 753"/>
              <a:gd name="T18" fmla="*/ 656 w 754"/>
              <a:gd name="T19" fmla="*/ 381 h 753"/>
              <a:gd name="T20" fmla="*/ 377 w 754"/>
              <a:gd name="T21" fmla="*/ 655 h 753"/>
              <a:gd name="T22" fmla="*/ 98 w 754"/>
              <a:gd name="T23" fmla="*/ 388 h 753"/>
              <a:gd name="T24" fmla="*/ 98 w 754"/>
              <a:gd name="T25" fmla="*/ 388 h 753"/>
              <a:gd name="T26" fmla="*/ 98 w 754"/>
              <a:gd name="T27" fmla="*/ 381 h 753"/>
              <a:gd name="T28" fmla="*/ 1 w 754"/>
              <a:gd name="T29" fmla="*/ 381 h 753"/>
              <a:gd name="T30" fmla="*/ 0 w 754"/>
              <a:gd name="T31" fmla="*/ 388 h 753"/>
              <a:gd name="T32" fmla="*/ 0 w 754"/>
              <a:gd name="T33" fmla="*/ 388 h 753"/>
              <a:gd name="T34" fmla="*/ 49 w 754"/>
              <a:gd name="T35" fmla="*/ 562 h 753"/>
              <a:gd name="T36" fmla="*/ 49 w 754"/>
              <a:gd name="T37" fmla="*/ 562 h 753"/>
              <a:gd name="T38" fmla="*/ 377 w 754"/>
              <a:gd name="T39" fmla="*/ 753 h 753"/>
              <a:gd name="T40" fmla="*/ 754 w 754"/>
              <a:gd name="T41" fmla="*/ 381 h 753"/>
              <a:gd name="T42" fmla="*/ 754 w 754"/>
              <a:gd name="T43" fmla="*/ 381 h 753"/>
              <a:gd name="T44" fmla="*/ 754 w 754"/>
              <a:gd name="T45" fmla="*/ 376 h 753"/>
              <a:gd name="T46" fmla="*/ 563 w 754"/>
              <a:gd name="T47" fmla="*/ 49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54" h="753">
                <a:moveTo>
                  <a:pt x="563" y="49"/>
                </a:moveTo>
                <a:cubicBezTo>
                  <a:pt x="563" y="49"/>
                  <a:pt x="563" y="49"/>
                  <a:pt x="563" y="49"/>
                </a:cubicBezTo>
                <a:cubicBezTo>
                  <a:pt x="528" y="29"/>
                  <a:pt x="489" y="14"/>
                  <a:pt x="448" y="6"/>
                </a:cubicBezTo>
                <a:cubicBezTo>
                  <a:pt x="428" y="2"/>
                  <a:pt x="407" y="0"/>
                  <a:pt x="385" y="0"/>
                </a:cubicBezTo>
                <a:cubicBezTo>
                  <a:pt x="382" y="0"/>
                  <a:pt x="380" y="0"/>
                  <a:pt x="377" y="0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80" y="97"/>
                  <a:pt x="382" y="97"/>
                  <a:pt x="385" y="97"/>
                </a:cubicBezTo>
                <a:cubicBezTo>
                  <a:pt x="385" y="97"/>
                  <a:pt x="385" y="97"/>
                  <a:pt x="385" y="97"/>
                </a:cubicBezTo>
                <a:cubicBezTo>
                  <a:pt x="536" y="102"/>
                  <a:pt x="656" y="225"/>
                  <a:pt x="656" y="376"/>
                </a:cubicBezTo>
                <a:cubicBezTo>
                  <a:pt x="656" y="378"/>
                  <a:pt x="656" y="379"/>
                  <a:pt x="656" y="381"/>
                </a:cubicBezTo>
                <a:cubicBezTo>
                  <a:pt x="654" y="533"/>
                  <a:pt x="530" y="655"/>
                  <a:pt x="377" y="655"/>
                </a:cubicBezTo>
                <a:cubicBezTo>
                  <a:pt x="227" y="655"/>
                  <a:pt x="105" y="537"/>
                  <a:pt x="98" y="388"/>
                </a:cubicBezTo>
                <a:cubicBezTo>
                  <a:pt x="98" y="388"/>
                  <a:pt x="98" y="388"/>
                  <a:pt x="98" y="388"/>
                </a:cubicBezTo>
                <a:cubicBezTo>
                  <a:pt x="98" y="386"/>
                  <a:pt x="98" y="383"/>
                  <a:pt x="98" y="381"/>
                </a:cubicBezTo>
                <a:cubicBezTo>
                  <a:pt x="1" y="381"/>
                  <a:pt x="1" y="381"/>
                  <a:pt x="1" y="381"/>
                </a:cubicBezTo>
                <a:cubicBezTo>
                  <a:pt x="1" y="383"/>
                  <a:pt x="1" y="386"/>
                  <a:pt x="0" y="388"/>
                </a:cubicBezTo>
                <a:cubicBezTo>
                  <a:pt x="0" y="388"/>
                  <a:pt x="0" y="388"/>
                  <a:pt x="0" y="388"/>
                </a:cubicBezTo>
                <a:cubicBezTo>
                  <a:pt x="2" y="452"/>
                  <a:pt x="20" y="511"/>
                  <a:pt x="49" y="562"/>
                </a:cubicBezTo>
                <a:cubicBezTo>
                  <a:pt x="49" y="562"/>
                  <a:pt x="49" y="562"/>
                  <a:pt x="49" y="562"/>
                </a:cubicBezTo>
                <a:cubicBezTo>
                  <a:pt x="114" y="676"/>
                  <a:pt x="237" y="753"/>
                  <a:pt x="377" y="753"/>
                </a:cubicBezTo>
                <a:cubicBezTo>
                  <a:pt x="584" y="753"/>
                  <a:pt x="751" y="587"/>
                  <a:pt x="754" y="381"/>
                </a:cubicBezTo>
                <a:cubicBezTo>
                  <a:pt x="754" y="381"/>
                  <a:pt x="754" y="381"/>
                  <a:pt x="754" y="381"/>
                </a:cubicBezTo>
                <a:cubicBezTo>
                  <a:pt x="754" y="379"/>
                  <a:pt x="754" y="378"/>
                  <a:pt x="754" y="376"/>
                </a:cubicBezTo>
                <a:cubicBezTo>
                  <a:pt x="754" y="236"/>
                  <a:pt x="677" y="113"/>
                  <a:pt x="563" y="49"/>
                </a:cubicBezTo>
                <a:close/>
              </a:path>
            </a:pathLst>
          </a:custGeom>
          <a:solidFill>
            <a:srgbClr val="C0CB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37" name="PA-任意多边形 100"/>
          <p:cNvSpPr/>
          <p:nvPr>
            <p:custDataLst>
              <p:tags r:id="rId8"/>
            </p:custDataLst>
          </p:nvPr>
        </p:nvSpPr>
        <p:spPr bwMode="auto">
          <a:xfrm>
            <a:off x="7708265" y="2164715"/>
            <a:ext cx="4399280" cy="1353820"/>
          </a:xfrm>
          <a:prstGeom prst="roundRect">
            <a:avLst/>
          </a:prstGeom>
          <a:solidFill>
            <a:srgbClr val="C0CB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/>
          </a:p>
        </p:txBody>
      </p:sp>
      <p:sp>
        <p:nvSpPr>
          <p:cNvPr id="40" name="PA-任意多边形 103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4456441" y="2151438"/>
            <a:ext cx="1442769" cy="1441524"/>
          </a:xfrm>
          <a:custGeom>
            <a:avLst/>
            <a:gdLst>
              <a:gd name="T0" fmla="*/ 271 w 558"/>
              <a:gd name="T1" fmla="*/ 0 h 558"/>
              <a:gd name="T2" fmla="*/ 0 w 558"/>
              <a:gd name="T3" fmla="*/ 267 h 558"/>
              <a:gd name="T4" fmla="*/ 0 w 558"/>
              <a:gd name="T5" fmla="*/ 279 h 558"/>
              <a:gd name="T6" fmla="*/ 0 w 558"/>
              <a:gd name="T7" fmla="*/ 291 h 558"/>
              <a:gd name="T8" fmla="*/ 279 w 558"/>
              <a:gd name="T9" fmla="*/ 558 h 558"/>
              <a:gd name="T10" fmla="*/ 558 w 558"/>
              <a:gd name="T11" fmla="*/ 279 h 558"/>
              <a:gd name="T12" fmla="*/ 287 w 558"/>
              <a:gd name="T13" fmla="*/ 0 h 558"/>
              <a:gd name="T14" fmla="*/ 279 w 558"/>
              <a:gd name="T15" fmla="*/ 0 h 558"/>
              <a:gd name="T16" fmla="*/ 271 w 558"/>
              <a:gd name="T17" fmla="*/ 0 h 558"/>
              <a:gd name="T18" fmla="*/ 340 w 558"/>
              <a:gd name="T19" fmla="*/ 113 h 558"/>
              <a:gd name="T20" fmla="*/ 344 w 558"/>
              <a:gd name="T21" fmla="*/ 115 h 558"/>
              <a:gd name="T22" fmla="*/ 352 w 558"/>
              <a:gd name="T23" fmla="*/ 118 h 558"/>
              <a:gd name="T24" fmla="*/ 360 w 558"/>
              <a:gd name="T25" fmla="*/ 122 h 558"/>
              <a:gd name="T26" fmla="*/ 367 w 558"/>
              <a:gd name="T27" fmla="*/ 126 h 558"/>
              <a:gd name="T28" fmla="*/ 374 w 558"/>
              <a:gd name="T29" fmla="*/ 130 h 558"/>
              <a:gd name="T30" fmla="*/ 381 w 558"/>
              <a:gd name="T31" fmla="*/ 135 h 558"/>
              <a:gd name="T32" fmla="*/ 388 w 558"/>
              <a:gd name="T33" fmla="*/ 140 h 558"/>
              <a:gd name="T34" fmla="*/ 395 w 558"/>
              <a:gd name="T35" fmla="*/ 146 h 558"/>
              <a:gd name="T36" fmla="*/ 456 w 558"/>
              <a:gd name="T37" fmla="*/ 279 h 558"/>
              <a:gd name="T38" fmla="*/ 279 w 558"/>
              <a:gd name="T39" fmla="*/ 456 h 558"/>
              <a:gd name="T40" fmla="*/ 102 w 558"/>
              <a:gd name="T41" fmla="*/ 279 h 558"/>
              <a:gd name="T42" fmla="*/ 163 w 558"/>
              <a:gd name="T43" fmla="*/ 146 h 558"/>
              <a:gd name="T44" fmla="*/ 170 w 558"/>
              <a:gd name="T45" fmla="*/ 140 h 558"/>
              <a:gd name="T46" fmla="*/ 177 w 558"/>
              <a:gd name="T47" fmla="*/ 135 h 558"/>
              <a:gd name="T48" fmla="*/ 184 w 558"/>
              <a:gd name="T49" fmla="*/ 130 h 558"/>
              <a:gd name="T50" fmla="*/ 187 w 558"/>
              <a:gd name="T51" fmla="*/ 128 h 558"/>
              <a:gd name="T52" fmla="*/ 198 w 558"/>
              <a:gd name="T53" fmla="*/ 122 h 558"/>
              <a:gd name="T54" fmla="*/ 206 w 558"/>
              <a:gd name="T55" fmla="*/ 118 h 558"/>
              <a:gd name="T56" fmla="*/ 279 w 558"/>
              <a:gd name="T57" fmla="*/ 102 h 558"/>
              <a:gd name="T58" fmla="*/ 340 w 558"/>
              <a:gd name="T59" fmla="*/ 11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58" h="558">
                <a:moveTo>
                  <a:pt x="271" y="0"/>
                </a:moveTo>
                <a:cubicBezTo>
                  <a:pt x="125" y="4"/>
                  <a:pt x="6" y="121"/>
                  <a:pt x="0" y="267"/>
                </a:cubicBezTo>
                <a:cubicBezTo>
                  <a:pt x="0" y="271"/>
                  <a:pt x="0" y="275"/>
                  <a:pt x="0" y="279"/>
                </a:cubicBezTo>
                <a:cubicBezTo>
                  <a:pt x="0" y="283"/>
                  <a:pt x="0" y="287"/>
                  <a:pt x="0" y="291"/>
                </a:cubicBezTo>
                <a:cubicBezTo>
                  <a:pt x="7" y="440"/>
                  <a:pt x="129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8"/>
                  <a:pt x="437" y="4"/>
                  <a:pt x="287" y="0"/>
                </a:cubicBezTo>
                <a:cubicBezTo>
                  <a:pt x="284" y="0"/>
                  <a:pt x="282" y="0"/>
                  <a:pt x="279" y="0"/>
                </a:cubicBezTo>
                <a:cubicBezTo>
                  <a:pt x="276" y="0"/>
                  <a:pt x="274" y="0"/>
                  <a:pt x="271" y="0"/>
                </a:cubicBezTo>
                <a:close/>
                <a:moveTo>
                  <a:pt x="340" y="113"/>
                </a:moveTo>
                <a:cubicBezTo>
                  <a:pt x="341" y="114"/>
                  <a:pt x="343" y="114"/>
                  <a:pt x="344" y="115"/>
                </a:cubicBezTo>
                <a:cubicBezTo>
                  <a:pt x="347" y="116"/>
                  <a:pt x="349" y="117"/>
                  <a:pt x="352" y="118"/>
                </a:cubicBezTo>
                <a:cubicBezTo>
                  <a:pt x="354" y="119"/>
                  <a:pt x="357" y="120"/>
                  <a:pt x="360" y="122"/>
                </a:cubicBezTo>
                <a:cubicBezTo>
                  <a:pt x="362" y="123"/>
                  <a:pt x="365" y="124"/>
                  <a:pt x="367" y="126"/>
                </a:cubicBezTo>
                <a:cubicBezTo>
                  <a:pt x="370" y="127"/>
                  <a:pt x="372" y="129"/>
                  <a:pt x="374" y="130"/>
                </a:cubicBezTo>
                <a:cubicBezTo>
                  <a:pt x="377" y="132"/>
                  <a:pt x="379" y="133"/>
                  <a:pt x="381" y="135"/>
                </a:cubicBezTo>
                <a:cubicBezTo>
                  <a:pt x="384" y="137"/>
                  <a:pt x="386" y="138"/>
                  <a:pt x="388" y="140"/>
                </a:cubicBezTo>
                <a:cubicBezTo>
                  <a:pt x="390" y="142"/>
                  <a:pt x="393" y="144"/>
                  <a:pt x="395" y="146"/>
                </a:cubicBezTo>
                <a:cubicBezTo>
                  <a:pt x="432" y="178"/>
                  <a:pt x="456" y="226"/>
                  <a:pt x="456" y="279"/>
                </a:cubicBezTo>
                <a:cubicBezTo>
                  <a:pt x="456" y="377"/>
                  <a:pt x="377" y="456"/>
                  <a:pt x="279" y="456"/>
                </a:cubicBezTo>
                <a:cubicBezTo>
                  <a:pt x="181" y="456"/>
                  <a:pt x="102" y="377"/>
                  <a:pt x="102" y="279"/>
                </a:cubicBezTo>
                <a:cubicBezTo>
                  <a:pt x="102" y="226"/>
                  <a:pt x="126" y="178"/>
                  <a:pt x="163" y="146"/>
                </a:cubicBezTo>
                <a:cubicBezTo>
                  <a:pt x="165" y="144"/>
                  <a:pt x="168" y="142"/>
                  <a:pt x="170" y="140"/>
                </a:cubicBezTo>
                <a:cubicBezTo>
                  <a:pt x="172" y="138"/>
                  <a:pt x="174" y="137"/>
                  <a:pt x="177" y="135"/>
                </a:cubicBezTo>
                <a:cubicBezTo>
                  <a:pt x="179" y="133"/>
                  <a:pt x="181" y="132"/>
                  <a:pt x="184" y="130"/>
                </a:cubicBezTo>
                <a:cubicBezTo>
                  <a:pt x="185" y="129"/>
                  <a:pt x="186" y="129"/>
                  <a:pt x="187" y="128"/>
                </a:cubicBezTo>
                <a:cubicBezTo>
                  <a:pt x="191" y="126"/>
                  <a:pt x="195" y="124"/>
                  <a:pt x="198" y="122"/>
                </a:cubicBezTo>
                <a:cubicBezTo>
                  <a:pt x="201" y="120"/>
                  <a:pt x="204" y="119"/>
                  <a:pt x="206" y="118"/>
                </a:cubicBezTo>
                <a:cubicBezTo>
                  <a:pt x="228" y="108"/>
                  <a:pt x="253" y="102"/>
                  <a:pt x="279" y="102"/>
                </a:cubicBezTo>
                <a:cubicBezTo>
                  <a:pt x="300" y="102"/>
                  <a:pt x="321" y="106"/>
                  <a:pt x="340" y="113"/>
                </a:cubicBezTo>
                <a:close/>
              </a:path>
            </a:pathLst>
          </a:custGeom>
          <a:solidFill>
            <a:srgbClr val="DCBB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20" name="PA-任意多边形 105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6129011" y="2142301"/>
            <a:ext cx="1482603" cy="1480044"/>
          </a:xfrm>
          <a:custGeom>
            <a:avLst/>
            <a:gdLst>
              <a:gd name="T0" fmla="*/ 271 w 558"/>
              <a:gd name="T1" fmla="*/ 0 h 558"/>
              <a:gd name="T2" fmla="*/ 0 w 558"/>
              <a:gd name="T3" fmla="*/ 267 h 558"/>
              <a:gd name="T4" fmla="*/ 0 w 558"/>
              <a:gd name="T5" fmla="*/ 279 h 558"/>
              <a:gd name="T6" fmla="*/ 0 w 558"/>
              <a:gd name="T7" fmla="*/ 291 h 558"/>
              <a:gd name="T8" fmla="*/ 279 w 558"/>
              <a:gd name="T9" fmla="*/ 558 h 558"/>
              <a:gd name="T10" fmla="*/ 558 w 558"/>
              <a:gd name="T11" fmla="*/ 279 h 558"/>
              <a:gd name="T12" fmla="*/ 287 w 558"/>
              <a:gd name="T13" fmla="*/ 0 h 558"/>
              <a:gd name="T14" fmla="*/ 279 w 558"/>
              <a:gd name="T15" fmla="*/ 0 h 558"/>
              <a:gd name="T16" fmla="*/ 271 w 558"/>
              <a:gd name="T17" fmla="*/ 0 h 558"/>
              <a:gd name="T18" fmla="*/ 340 w 558"/>
              <a:gd name="T19" fmla="*/ 113 h 558"/>
              <a:gd name="T20" fmla="*/ 344 w 558"/>
              <a:gd name="T21" fmla="*/ 114 h 558"/>
              <a:gd name="T22" fmla="*/ 352 w 558"/>
              <a:gd name="T23" fmla="*/ 118 h 558"/>
              <a:gd name="T24" fmla="*/ 360 w 558"/>
              <a:gd name="T25" fmla="*/ 121 h 558"/>
              <a:gd name="T26" fmla="*/ 367 w 558"/>
              <a:gd name="T27" fmla="*/ 125 h 558"/>
              <a:gd name="T28" fmla="*/ 374 w 558"/>
              <a:gd name="T29" fmla="*/ 130 h 558"/>
              <a:gd name="T30" fmla="*/ 381 w 558"/>
              <a:gd name="T31" fmla="*/ 135 h 558"/>
              <a:gd name="T32" fmla="*/ 388 w 558"/>
              <a:gd name="T33" fmla="*/ 140 h 558"/>
              <a:gd name="T34" fmla="*/ 395 w 558"/>
              <a:gd name="T35" fmla="*/ 145 h 558"/>
              <a:gd name="T36" fmla="*/ 456 w 558"/>
              <a:gd name="T37" fmla="*/ 279 h 558"/>
              <a:gd name="T38" fmla="*/ 279 w 558"/>
              <a:gd name="T39" fmla="*/ 456 h 558"/>
              <a:gd name="T40" fmla="*/ 102 w 558"/>
              <a:gd name="T41" fmla="*/ 279 h 558"/>
              <a:gd name="T42" fmla="*/ 163 w 558"/>
              <a:gd name="T43" fmla="*/ 145 h 558"/>
              <a:gd name="T44" fmla="*/ 170 w 558"/>
              <a:gd name="T45" fmla="*/ 140 h 558"/>
              <a:gd name="T46" fmla="*/ 177 w 558"/>
              <a:gd name="T47" fmla="*/ 135 h 558"/>
              <a:gd name="T48" fmla="*/ 184 w 558"/>
              <a:gd name="T49" fmla="*/ 130 h 558"/>
              <a:gd name="T50" fmla="*/ 187 w 558"/>
              <a:gd name="T51" fmla="*/ 128 h 558"/>
              <a:gd name="T52" fmla="*/ 198 w 558"/>
              <a:gd name="T53" fmla="*/ 121 h 558"/>
              <a:gd name="T54" fmla="*/ 206 w 558"/>
              <a:gd name="T55" fmla="*/ 118 h 558"/>
              <a:gd name="T56" fmla="*/ 279 w 558"/>
              <a:gd name="T57" fmla="*/ 102 h 558"/>
              <a:gd name="T58" fmla="*/ 340 w 558"/>
              <a:gd name="T59" fmla="*/ 11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58" h="558">
                <a:moveTo>
                  <a:pt x="271" y="0"/>
                </a:moveTo>
                <a:cubicBezTo>
                  <a:pt x="125" y="4"/>
                  <a:pt x="6" y="121"/>
                  <a:pt x="0" y="267"/>
                </a:cubicBezTo>
                <a:cubicBezTo>
                  <a:pt x="0" y="271"/>
                  <a:pt x="0" y="275"/>
                  <a:pt x="0" y="279"/>
                </a:cubicBezTo>
                <a:cubicBezTo>
                  <a:pt x="0" y="283"/>
                  <a:pt x="0" y="287"/>
                  <a:pt x="0" y="291"/>
                </a:cubicBezTo>
                <a:cubicBezTo>
                  <a:pt x="7" y="440"/>
                  <a:pt x="129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7"/>
                  <a:pt x="437" y="4"/>
                  <a:pt x="287" y="0"/>
                </a:cubicBezTo>
                <a:cubicBezTo>
                  <a:pt x="284" y="0"/>
                  <a:pt x="282" y="0"/>
                  <a:pt x="279" y="0"/>
                </a:cubicBezTo>
                <a:cubicBezTo>
                  <a:pt x="276" y="0"/>
                  <a:pt x="274" y="0"/>
                  <a:pt x="271" y="0"/>
                </a:cubicBezTo>
                <a:close/>
                <a:moveTo>
                  <a:pt x="340" y="113"/>
                </a:moveTo>
                <a:cubicBezTo>
                  <a:pt x="341" y="113"/>
                  <a:pt x="343" y="114"/>
                  <a:pt x="344" y="114"/>
                </a:cubicBezTo>
                <a:cubicBezTo>
                  <a:pt x="347" y="115"/>
                  <a:pt x="349" y="116"/>
                  <a:pt x="352" y="118"/>
                </a:cubicBezTo>
                <a:cubicBezTo>
                  <a:pt x="354" y="119"/>
                  <a:pt x="357" y="120"/>
                  <a:pt x="360" y="121"/>
                </a:cubicBezTo>
                <a:cubicBezTo>
                  <a:pt x="362" y="123"/>
                  <a:pt x="365" y="124"/>
                  <a:pt x="367" y="125"/>
                </a:cubicBezTo>
                <a:cubicBezTo>
                  <a:pt x="370" y="127"/>
                  <a:pt x="372" y="128"/>
                  <a:pt x="374" y="130"/>
                </a:cubicBezTo>
                <a:cubicBezTo>
                  <a:pt x="377" y="131"/>
                  <a:pt x="379" y="133"/>
                  <a:pt x="381" y="135"/>
                </a:cubicBezTo>
                <a:cubicBezTo>
                  <a:pt x="384" y="136"/>
                  <a:pt x="386" y="138"/>
                  <a:pt x="388" y="140"/>
                </a:cubicBezTo>
                <a:cubicBezTo>
                  <a:pt x="390" y="142"/>
                  <a:pt x="393" y="143"/>
                  <a:pt x="395" y="145"/>
                </a:cubicBezTo>
                <a:cubicBezTo>
                  <a:pt x="432" y="178"/>
                  <a:pt x="456" y="226"/>
                  <a:pt x="456" y="279"/>
                </a:cubicBezTo>
                <a:cubicBezTo>
                  <a:pt x="456" y="377"/>
                  <a:pt x="377" y="456"/>
                  <a:pt x="279" y="456"/>
                </a:cubicBezTo>
                <a:cubicBezTo>
                  <a:pt x="181" y="456"/>
                  <a:pt x="102" y="377"/>
                  <a:pt x="102" y="279"/>
                </a:cubicBezTo>
                <a:cubicBezTo>
                  <a:pt x="102" y="226"/>
                  <a:pt x="126" y="178"/>
                  <a:pt x="163" y="145"/>
                </a:cubicBezTo>
                <a:cubicBezTo>
                  <a:pt x="165" y="143"/>
                  <a:pt x="168" y="142"/>
                  <a:pt x="170" y="140"/>
                </a:cubicBezTo>
                <a:cubicBezTo>
                  <a:pt x="172" y="138"/>
                  <a:pt x="174" y="136"/>
                  <a:pt x="177" y="135"/>
                </a:cubicBezTo>
                <a:cubicBezTo>
                  <a:pt x="179" y="133"/>
                  <a:pt x="181" y="131"/>
                  <a:pt x="184" y="130"/>
                </a:cubicBezTo>
                <a:cubicBezTo>
                  <a:pt x="185" y="129"/>
                  <a:pt x="186" y="128"/>
                  <a:pt x="187" y="128"/>
                </a:cubicBezTo>
                <a:cubicBezTo>
                  <a:pt x="191" y="125"/>
                  <a:pt x="195" y="123"/>
                  <a:pt x="198" y="121"/>
                </a:cubicBezTo>
                <a:cubicBezTo>
                  <a:pt x="201" y="120"/>
                  <a:pt x="204" y="119"/>
                  <a:pt x="206" y="118"/>
                </a:cubicBezTo>
                <a:cubicBezTo>
                  <a:pt x="228" y="108"/>
                  <a:pt x="253" y="102"/>
                  <a:pt x="279" y="102"/>
                </a:cubicBezTo>
                <a:cubicBezTo>
                  <a:pt x="300" y="102"/>
                  <a:pt x="321" y="106"/>
                  <a:pt x="340" y="113"/>
                </a:cubicBezTo>
                <a:close/>
              </a:path>
            </a:pathLst>
          </a:custGeom>
          <a:solidFill>
            <a:srgbClr val="C0CB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21" name="PA-文本框 48"/>
          <p:cNvSpPr txBox="1"/>
          <p:nvPr>
            <p:custDataLst>
              <p:tags r:id="rId11"/>
            </p:custDataLst>
          </p:nvPr>
        </p:nvSpPr>
        <p:spPr>
          <a:xfrm>
            <a:off x="193675" y="2123440"/>
            <a:ext cx="4260215" cy="946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一是随着疫情的结束，企业发展态势良好，出行市场逐渐复苏，</a:t>
            </a:r>
            <a:r>
              <a:rPr lang="zh-CN" altLang="en-US" b="1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网约车市场用户规模将会恢复性增长</a:t>
            </a:r>
            <a:r>
              <a:rPr lang="zh-CN" altLang="en-US" sz="14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。</a:t>
            </a:r>
            <a:endParaRPr lang="zh-CN" altLang="en-US" sz="160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PA-文本框 53"/>
          <p:cNvSpPr txBox="1"/>
          <p:nvPr>
            <p:custDataLst>
              <p:tags r:id="rId12"/>
            </p:custDataLst>
          </p:nvPr>
        </p:nvSpPr>
        <p:spPr>
          <a:xfrm>
            <a:off x="8013065" y="2258695"/>
            <a:ext cx="4094480" cy="1033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二是随着城镇化水平提升，经济持续发展，基础设施持续完善，</a:t>
            </a:r>
            <a:r>
              <a:rPr lang="zh-CN" altLang="en-US" b="1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中国未来城镇居民出行需求将持续增长</a:t>
            </a:r>
            <a:r>
              <a:rPr lang="zh-CN" altLang="en-US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。</a:t>
            </a:r>
            <a:endParaRPr lang="zh-CN" altLang="en-US" sz="160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PA-任意多边形 103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4432284" y="3841179"/>
            <a:ext cx="1461961" cy="1460699"/>
          </a:xfrm>
          <a:custGeom>
            <a:avLst/>
            <a:gdLst>
              <a:gd name="T0" fmla="*/ 271 w 558"/>
              <a:gd name="T1" fmla="*/ 0 h 558"/>
              <a:gd name="T2" fmla="*/ 0 w 558"/>
              <a:gd name="T3" fmla="*/ 267 h 558"/>
              <a:gd name="T4" fmla="*/ 0 w 558"/>
              <a:gd name="T5" fmla="*/ 279 h 558"/>
              <a:gd name="T6" fmla="*/ 0 w 558"/>
              <a:gd name="T7" fmla="*/ 291 h 558"/>
              <a:gd name="T8" fmla="*/ 279 w 558"/>
              <a:gd name="T9" fmla="*/ 558 h 558"/>
              <a:gd name="T10" fmla="*/ 558 w 558"/>
              <a:gd name="T11" fmla="*/ 279 h 558"/>
              <a:gd name="T12" fmla="*/ 287 w 558"/>
              <a:gd name="T13" fmla="*/ 0 h 558"/>
              <a:gd name="T14" fmla="*/ 279 w 558"/>
              <a:gd name="T15" fmla="*/ 0 h 558"/>
              <a:gd name="T16" fmla="*/ 271 w 558"/>
              <a:gd name="T17" fmla="*/ 0 h 558"/>
              <a:gd name="T18" fmla="*/ 340 w 558"/>
              <a:gd name="T19" fmla="*/ 113 h 558"/>
              <a:gd name="T20" fmla="*/ 344 w 558"/>
              <a:gd name="T21" fmla="*/ 115 h 558"/>
              <a:gd name="T22" fmla="*/ 352 w 558"/>
              <a:gd name="T23" fmla="*/ 118 h 558"/>
              <a:gd name="T24" fmla="*/ 360 w 558"/>
              <a:gd name="T25" fmla="*/ 122 h 558"/>
              <a:gd name="T26" fmla="*/ 367 w 558"/>
              <a:gd name="T27" fmla="*/ 126 h 558"/>
              <a:gd name="T28" fmla="*/ 374 w 558"/>
              <a:gd name="T29" fmla="*/ 130 h 558"/>
              <a:gd name="T30" fmla="*/ 381 w 558"/>
              <a:gd name="T31" fmla="*/ 135 h 558"/>
              <a:gd name="T32" fmla="*/ 388 w 558"/>
              <a:gd name="T33" fmla="*/ 140 h 558"/>
              <a:gd name="T34" fmla="*/ 395 w 558"/>
              <a:gd name="T35" fmla="*/ 146 h 558"/>
              <a:gd name="T36" fmla="*/ 456 w 558"/>
              <a:gd name="T37" fmla="*/ 279 h 558"/>
              <a:gd name="T38" fmla="*/ 279 w 558"/>
              <a:gd name="T39" fmla="*/ 456 h 558"/>
              <a:gd name="T40" fmla="*/ 102 w 558"/>
              <a:gd name="T41" fmla="*/ 279 h 558"/>
              <a:gd name="T42" fmla="*/ 163 w 558"/>
              <a:gd name="T43" fmla="*/ 146 h 558"/>
              <a:gd name="T44" fmla="*/ 170 w 558"/>
              <a:gd name="T45" fmla="*/ 140 h 558"/>
              <a:gd name="T46" fmla="*/ 177 w 558"/>
              <a:gd name="T47" fmla="*/ 135 h 558"/>
              <a:gd name="T48" fmla="*/ 184 w 558"/>
              <a:gd name="T49" fmla="*/ 130 h 558"/>
              <a:gd name="T50" fmla="*/ 187 w 558"/>
              <a:gd name="T51" fmla="*/ 128 h 558"/>
              <a:gd name="T52" fmla="*/ 198 w 558"/>
              <a:gd name="T53" fmla="*/ 122 h 558"/>
              <a:gd name="T54" fmla="*/ 206 w 558"/>
              <a:gd name="T55" fmla="*/ 118 h 558"/>
              <a:gd name="T56" fmla="*/ 279 w 558"/>
              <a:gd name="T57" fmla="*/ 102 h 558"/>
              <a:gd name="T58" fmla="*/ 340 w 558"/>
              <a:gd name="T59" fmla="*/ 11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58" h="558">
                <a:moveTo>
                  <a:pt x="271" y="0"/>
                </a:moveTo>
                <a:cubicBezTo>
                  <a:pt x="125" y="4"/>
                  <a:pt x="6" y="121"/>
                  <a:pt x="0" y="267"/>
                </a:cubicBezTo>
                <a:cubicBezTo>
                  <a:pt x="0" y="271"/>
                  <a:pt x="0" y="275"/>
                  <a:pt x="0" y="279"/>
                </a:cubicBezTo>
                <a:cubicBezTo>
                  <a:pt x="0" y="283"/>
                  <a:pt x="0" y="287"/>
                  <a:pt x="0" y="291"/>
                </a:cubicBezTo>
                <a:cubicBezTo>
                  <a:pt x="7" y="440"/>
                  <a:pt x="129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8"/>
                  <a:pt x="437" y="4"/>
                  <a:pt x="287" y="0"/>
                </a:cubicBezTo>
                <a:cubicBezTo>
                  <a:pt x="284" y="0"/>
                  <a:pt x="282" y="0"/>
                  <a:pt x="279" y="0"/>
                </a:cubicBezTo>
                <a:cubicBezTo>
                  <a:pt x="276" y="0"/>
                  <a:pt x="274" y="0"/>
                  <a:pt x="271" y="0"/>
                </a:cubicBezTo>
                <a:close/>
                <a:moveTo>
                  <a:pt x="340" y="113"/>
                </a:moveTo>
                <a:cubicBezTo>
                  <a:pt x="341" y="114"/>
                  <a:pt x="343" y="114"/>
                  <a:pt x="344" y="115"/>
                </a:cubicBezTo>
                <a:cubicBezTo>
                  <a:pt x="347" y="116"/>
                  <a:pt x="349" y="117"/>
                  <a:pt x="352" y="118"/>
                </a:cubicBezTo>
                <a:cubicBezTo>
                  <a:pt x="354" y="119"/>
                  <a:pt x="357" y="120"/>
                  <a:pt x="360" y="122"/>
                </a:cubicBezTo>
                <a:cubicBezTo>
                  <a:pt x="362" y="123"/>
                  <a:pt x="365" y="124"/>
                  <a:pt x="367" y="126"/>
                </a:cubicBezTo>
                <a:cubicBezTo>
                  <a:pt x="370" y="127"/>
                  <a:pt x="372" y="129"/>
                  <a:pt x="374" y="130"/>
                </a:cubicBezTo>
                <a:cubicBezTo>
                  <a:pt x="377" y="132"/>
                  <a:pt x="379" y="133"/>
                  <a:pt x="381" y="135"/>
                </a:cubicBezTo>
                <a:cubicBezTo>
                  <a:pt x="384" y="137"/>
                  <a:pt x="386" y="138"/>
                  <a:pt x="388" y="140"/>
                </a:cubicBezTo>
                <a:cubicBezTo>
                  <a:pt x="390" y="142"/>
                  <a:pt x="393" y="144"/>
                  <a:pt x="395" y="146"/>
                </a:cubicBezTo>
                <a:cubicBezTo>
                  <a:pt x="432" y="178"/>
                  <a:pt x="456" y="226"/>
                  <a:pt x="456" y="279"/>
                </a:cubicBezTo>
                <a:cubicBezTo>
                  <a:pt x="456" y="377"/>
                  <a:pt x="377" y="456"/>
                  <a:pt x="279" y="456"/>
                </a:cubicBezTo>
                <a:cubicBezTo>
                  <a:pt x="181" y="456"/>
                  <a:pt x="102" y="377"/>
                  <a:pt x="102" y="279"/>
                </a:cubicBezTo>
                <a:cubicBezTo>
                  <a:pt x="102" y="226"/>
                  <a:pt x="126" y="178"/>
                  <a:pt x="163" y="146"/>
                </a:cubicBezTo>
                <a:cubicBezTo>
                  <a:pt x="165" y="144"/>
                  <a:pt x="168" y="142"/>
                  <a:pt x="170" y="140"/>
                </a:cubicBezTo>
                <a:cubicBezTo>
                  <a:pt x="172" y="138"/>
                  <a:pt x="174" y="137"/>
                  <a:pt x="177" y="135"/>
                </a:cubicBezTo>
                <a:cubicBezTo>
                  <a:pt x="179" y="133"/>
                  <a:pt x="181" y="132"/>
                  <a:pt x="184" y="130"/>
                </a:cubicBezTo>
                <a:cubicBezTo>
                  <a:pt x="185" y="129"/>
                  <a:pt x="186" y="129"/>
                  <a:pt x="187" y="128"/>
                </a:cubicBezTo>
                <a:cubicBezTo>
                  <a:pt x="191" y="126"/>
                  <a:pt x="195" y="124"/>
                  <a:pt x="198" y="122"/>
                </a:cubicBezTo>
                <a:cubicBezTo>
                  <a:pt x="201" y="120"/>
                  <a:pt x="204" y="119"/>
                  <a:pt x="206" y="118"/>
                </a:cubicBezTo>
                <a:cubicBezTo>
                  <a:pt x="228" y="108"/>
                  <a:pt x="253" y="102"/>
                  <a:pt x="279" y="102"/>
                </a:cubicBezTo>
                <a:cubicBezTo>
                  <a:pt x="300" y="102"/>
                  <a:pt x="321" y="106"/>
                  <a:pt x="340" y="113"/>
                </a:cubicBezTo>
                <a:close/>
              </a:path>
            </a:pathLst>
          </a:custGeom>
          <a:solidFill>
            <a:srgbClr val="F5AA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26" name="PA-文本框 62"/>
          <p:cNvSpPr txBox="1"/>
          <p:nvPr>
            <p:custDataLst>
              <p:tags r:id="rId14"/>
            </p:custDataLst>
          </p:nvPr>
        </p:nvSpPr>
        <p:spPr>
          <a:xfrm>
            <a:off x="3559684" y="5776524"/>
            <a:ext cx="5072609" cy="59631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spc="3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网约车市场整体需求将持续高涨</a:t>
            </a:r>
          </a:p>
        </p:txBody>
      </p:sp>
      <p:sp>
        <p:nvSpPr>
          <p:cNvPr id="27" name="PA-空心符 45"/>
          <p:cNvSpPr/>
          <p:nvPr>
            <p:custDataLst>
              <p:tags r:id="rId15"/>
            </p:custDataLst>
          </p:nvPr>
        </p:nvSpPr>
        <p:spPr>
          <a:xfrm>
            <a:off x="6407805" y="1196268"/>
            <a:ext cx="950403" cy="945705"/>
          </a:xfrm>
          <a:prstGeom prst="blockArc">
            <a:avLst>
              <a:gd name="adj1" fmla="val 5414743"/>
              <a:gd name="adj2" fmla="val 16166555"/>
              <a:gd name="adj3" fmla="val 24435"/>
            </a:avLst>
          </a:prstGeom>
          <a:solidFill>
            <a:srgbClr val="C0CB71"/>
          </a:solidFill>
          <a:ln>
            <a:noFill/>
          </a:ln>
        </p:spPr>
        <p:style>
          <a:lnRef idx="2">
            <a:srgbClr val="F5AA2E">
              <a:shade val="50000"/>
            </a:srgbClr>
          </a:lnRef>
          <a:fillRef idx="1">
            <a:srgbClr val="F5AA2E"/>
          </a:fillRef>
          <a:effectRef idx="0">
            <a:srgbClr val="F5AA2E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ysClr val="windowText" lastClr="000000"/>
              </a:solidFill>
            </a:endParaRPr>
          </a:p>
        </p:txBody>
      </p:sp>
      <p:pic>
        <p:nvPicPr>
          <p:cNvPr id="28" name="图形 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3263" y="4211528"/>
            <a:ext cx="720000" cy="720000"/>
          </a:xfrm>
          <a:prstGeom prst="rect">
            <a:avLst/>
          </a:prstGeom>
        </p:spPr>
      </p:pic>
      <p:pic>
        <p:nvPicPr>
          <p:cNvPr id="29" name="图形 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17824" y="2512199"/>
            <a:ext cx="720000" cy="720000"/>
          </a:xfrm>
          <a:prstGeom prst="rect">
            <a:avLst/>
          </a:prstGeom>
        </p:spPr>
      </p:pic>
      <p:pic>
        <p:nvPicPr>
          <p:cNvPr id="34" name="图形 3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558312" y="2570321"/>
            <a:ext cx="624000" cy="624000"/>
          </a:xfrm>
          <a:prstGeom prst="rect">
            <a:avLst/>
          </a:prstGeom>
        </p:spPr>
      </p:pic>
      <p:sp>
        <p:nvSpPr>
          <p:cNvPr id="30" name="PA-任意多边形 96"/>
          <p:cNvSpPr/>
          <p:nvPr>
            <p:custDataLst>
              <p:tags r:id="rId19"/>
            </p:custDataLst>
          </p:nvPr>
        </p:nvSpPr>
        <p:spPr bwMode="auto">
          <a:xfrm>
            <a:off x="2285934" y="3600432"/>
            <a:ext cx="3851532" cy="1946929"/>
          </a:xfrm>
          <a:custGeom>
            <a:avLst/>
            <a:gdLst>
              <a:gd name="T0" fmla="*/ 1300 w 1490"/>
              <a:gd name="T1" fmla="*/ 49 h 754"/>
              <a:gd name="T2" fmla="*/ 1122 w 1490"/>
              <a:gd name="T3" fmla="*/ 0 h 754"/>
              <a:gd name="T4" fmla="*/ 1114 w 1490"/>
              <a:gd name="T5" fmla="*/ 0 h 754"/>
              <a:gd name="T6" fmla="*/ 1114 w 1490"/>
              <a:gd name="T7" fmla="*/ 98 h 754"/>
              <a:gd name="T8" fmla="*/ 1122 w 1490"/>
              <a:gd name="T9" fmla="*/ 98 h 754"/>
              <a:gd name="T10" fmla="*/ 1393 w 1490"/>
              <a:gd name="T11" fmla="*/ 377 h 754"/>
              <a:gd name="T12" fmla="*/ 1114 w 1490"/>
              <a:gd name="T13" fmla="*/ 656 h 754"/>
              <a:gd name="T14" fmla="*/ 1114 w 1490"/>
              <a:gd name="T15" fmla="*/ 656 h 754"/>
              <a:gd name="T16" fmla="*/ 1114 w 1490"/>
              <a:gd name="T17" fmla="*/ 656 h 754"/>
              <a:gd name="T18" fmla="*/ 1114 w 1490"/>
              <a:gd name="T19" fmla="*/ 656 h 754"/>
              <a:gd name="T20" fmla="*/ 835 w 1490"/>
              <a:gd name="T21" fmla="*/ 387 h 754"/>
              <a:gd name="T22" fmla="*/ 835 w 1490"/>
              <a:gd name="T23" fmla="*/ 387 h 754"/>
              <a:gd name="T24" fmla="*/ 835 w 1490"/>
              <a:gd name="T25" fmla="*/ 377 h 754"/>
              <a:gd name="T26" fmla="*/ 835 w 1490"/>
              <a:gd name="T27" fmla="*/ 368 h 754"/>
              <a:gd name="T28" fmla="*/ 835 w 1490"/>
              <a:gd name="T29" fmla="*/ 366 h 754"/>
              <a:gd name="T30" fmla="*/ 653 w 1490"/>
              <a:gd name="T31" fmla="*/ 191 h 754"/>
              <a:gd name="T32" fmla="*/ 0 w 1490"/>
              <a:gd name="T33" fmla="*/ 191 h 754"/>
              <a:gd name="T34" fmla="*/ 0 w 1490"/>
              <a:gd name="T35" fmla="*/ 283 h 754"/>
              <a:gd name="T36" fmla="*/ 655 w 1490"/>
              <a:gd name="T37" fmla="*/ 283 h 754"/>
              <a:gd name="T38" fmla="*/ 737 w 1490"/>
              <a:gd name="T39" fmla="*/ 368 h 754"/>
              <a:gd name="T40" fmla="*/ 737 w 1490"/>
              <a:gd name="T41" fmla="*/ 368 h 754"/>
              <a:gd name="T42" fmla="*/ 737 w 1490"/>
              <a:gd name="T43" fmla="*/ 377 h 754"/>
              <a:gd name="T44" fmla="*/ 737 w 1490"/>
              <a:gd name="T45" fmla="*/ 386 h 754"/>
              <a:gd name="T46" fmla="*/ 786 w 1490"/>
              <a:gd name="T47" fmla="*/ 563 h 754"/>
              <a:gd name="T48" fmla="*/ 1114 w 1490"/>
              <a:gd name="T49" fmla="*/ 754 h 754"/>
              <a:gd name="T50" fmla="*/ 1114 w 1490"/>
              <a:gd name="T51" fmla="*/ 754 h 754"/>
              <a:gd name="T52" fmla="*/ 1114 w 1490"/>
              <a:gd name="T53" fmla="*/ 754 h 754"/>
              <a:gd name="T54" fmla="*/ 1114 w 1490"/>
              <a:gd name="T55" fmla="*/ 754 h 754"/>
              <a:gd name="T56" fmla="*/ 1490 w 1490"/>
              <a:gd name="T57" fmla="*/ 377 h 754"/>
              <a:gd name="T58" fmla="*/ 1300 w 1490"/>
              <a:gd name="T59" fmla="*/ 49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90" h="754">
                <a:moveTo>
                  <a:pt x="1300" y="49"/>
                </a:moveTo>
                <a:cubicBezTo>
                  <a:pt x="1247" y="19"/>
                  <a:pt x="1186" y="2"/>
                  <a:pt x="1122" y="0"/>
                </a:cubicBezTo>
                <a:cubicBezTo>
                  <a:pt x="1119" y="0"/>
                  <a:pt x="1116" y="0"/>
                  <a:pt x="1114" y="0"/>
                </a:cubicBezTo>
                <a:cubicBezTo>
                  <a:pt x="1114" y="98"/>
                  <a:pt x="1114" y="98"/>
                  <a:pt x="1114" y="98"/>
                </a:cubicBezTo>
                <a:cubicBezTo>
                  <a:pt x="1116" y="98"/>
                  <a:pt x="1119" y="98"/>
                  <a:pt x="1122" y="98"/>
                </a:cubicBezTo>
                <a:cubicBezTo>
                  <a:pt x="1272" y="102"/>
                  <a:pt x="1393" y="226"/>
                  <a:pt x="1393" y="377"/>
                </a:cubicBezTo>
                <a:cubicBezTo>
                  <a:pt x="1393" y="531"/>
                  <a:pt x="1268" y="656"/>
                  <a:pt x="1114" y="656"/>
                </a:cubicBezTo>
                <a:cubicBezTo>
                  <a:pt x="1114" y="656"/>
                  <a:pt x="1114" y="656"/>
                  <a:pt x="1114" y="656"/>
                </a:cubicBezTo>
                <a:cubicBezTo>
                  <a:pt x="1114" y="656"/>
                  <a:pt x="1114" y="656"/>
                  <a:pt x="1114" y="656"/>
                </a:cubicBezTo>
                <a:cubicBezTo>
                  <a:pt x="1114" y="656"/>
                  <a:pt x="1114" y="656"/>
                  <a:pt x="1114" y="656"/>
                </a:cubicBezTo>
                <a:cubicBezTo>
                  <a:pt x="963" y="656"/>
                  <a:pt x="840" y="536"/>
                  <a:pt x="835" y="387"/>
                </a:cubicBezTo>
                <a:cubicBezTo>
                  <a:pt x="835" y="387"/>
                  <a:pt x="835" y="387"/>
                  <a:pt x="835" y="387"/>
                </a:cubicBezTo>
                <a:cubicBezTo>
                  <a:pt x="835" y="384"/>
                  <a:pt x="835" y="380"/>
                  <a:pt x="835" y="377"/>
                </a:cubicBezTo>
                <a:cubicBezTo>
                  <a:pt x="835" y="374"/>
                  <a:pt x="835" y="371"/>
                  <a:pt x="835" y="368"/>
                </a:cubicBezTo>
                <a:cubicBezTo>
                  <a:pt x="835" y="367"/>
                  <a:pt x="835" y="366"/>
                  <a:pt x="835" y="366"/>
                </a:cubicBezTo>
                <a:cubicBezTo>
                  <a:pt x="832" y="268"/>
                  <a:pt x="750" y="191"/>
                  <a:pt x="653" y="191"/>
                </a:cubicBezTo>
                <a:cubicBezTo>
                  <a:pt x="541" y="191"/>
                  <a:pt x="218" y="191"/>
                  <a:pt x="0" y="191"/>
                </a:cubicBezTo>
                <a:cubicBezTo>
                  <a:pt x="0" y="283"/>
                  <a:pt x="0" y="283"/>
                  <a:pt x="0" y="283"/>
                </a:cubicBezTo>
                <a:cubicBezTo>
                  <a:pt x="655" y="283"/>
                  <a:pt x="655" y="283"/>
                  <a:pt x="655" y="283"/>
                </a:cubicBezTo>
                <a:cubicBezTo>
                  <a:pt x="701" y="283"/>
                  <a:pt x="738" y="321"/>
                  <a:pt x="737" y="368"/>
                </a:cubicBezTo>
                <a:cubicBezTo>
                  <a:pt x="737" y="368"/>
                  <a:pt x="737" y="368"/>
                  <a:pt x="737" y="368"/>
                </a:cubicBezTo>
                <a:cubicBezTo>
                  <a:pt x="737" y="371"/>
                  <a:pt x="737" y="374"/>
                  <a:pt x="737" y="377"/>
                </a:cubicBezTo>
                <a:cubicBezTo>
                  <a:pt x="737" y="380"/>
                  <a:pt x="737" y="383"/>
                  <a:pt x="737" y="386"/>
                </a:cubicBezTo>
                <a:cubicBezTo>
                  <a:pt x="738" y="450"/>
                  <a:pt x="756" y="511"/>
                  <a:pt x="786" y="563"/>
                </a:cubicBezTo>
                <a:cubicBezTo>
                  <a:pt x="851" y="677"/>
                  <a:pt x="973" y="754"/>
                  <a:pt x="1114" y="754"/>
                </a:cubicBezTo>
                <a:cubicBezTo>
                  <a:pt x="1114" y="754"/>
                  <a:pt x="1114" y="754"/>
                  <a:pt x="1114" y="754"/>
                </a:cubicBezTo>
                <a:cubicBezTo>
                  <a:pt x="1114" y="754"/>
                  <a:pt x="1114" y="754"/>
                  <a:pt x="1114" y="754"/>
                </a:cubicBezTo>
                <a:cubicBezTo>
                  <a:pt x="1114" y="754"/>
                  <a:pt x="1114" y="754"/>
                  <a:pt x="1114" y="754"/>
                </a:cubicBezTo>
                <a:cubicBezTo>
                  <a:pt x="1322" y="754"/>
                  <a:pt x="1490" y="585"/>
                  <a:pt x="1490" y="377"/>
                </a:cubicBezTo>
                <a:cubicBezTo>
                  <a:pt x="1490" y="236"/>
                  <a:pt x="1414" y="114"/>
                  <a:pt x="1300" y="49"/>
                </a:cubicBezTo>
                <a:close/>
              </a:path>
            </a:pathLst>
          </a:custGeom>
          <a:solidFill>
            <a:srgbClr val="F5AA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盈利可行性论证</a:t>
              </a:r>
            </a:p>
          </p:txBody>
        </p:sp>
      </p:grpSp>
      <p:grpSp>
        <p:nvGrpSpPr>
          <p:cNvPr id="82" name="Group 20"/>
          <p:cNvGrpSpPr/>
          <p:nvPr/>
        </p:nvGrpSpPr>
        <p:grpSpPr>
          <a:xfrm>
            <a:off x="1521415" y="2554389"/>
            <a:ext cx="617837" cy="618015"/>
            <a:chOff x="0" y="4763"/>
            <a:chExt cx="5500688" cy="5502275"/>
          </a:xfrm>
          <a:solidFill>
            <a:sysClr val="window" lastClr="FFFFFF"/>
          </a:solidFill>
        </p:grpSpPr>
        <p:sp>
          <p:nvSpPr>
            <p:cNvPr id="83" name="Freeform 5"/>
            <p:cNvSpPr>
              <a:spLocks noEditPoints="1"/>
            </p:cNvSpPr>
            <p:nvPr/>
          </p:nvSpPr>
          <p:spPr bwMode="auto">
            <a:xfrm>
              <a:off x="0" y="4763"/>
              <a:ext cx="5500688" cy="5502275"/>
            </a:xfrm>
            <a:custGeom>
              <a:avLst/>
              <a:gdLst>
                <a:gd name="T0" fmla="*/ 1007 w 1464"/>
                <a:gd name="T1" fmla="*/ 0 h 1464"/>
                <a:gd name="T2" fmla="*/ 549 w 1464"/>
                <a:gd name="T3" fmla="*/ 458 h 1464"/>
                <a:gd name="T4" fmla="*/ 582 w 1464"/>
                <a:gd name="T5" fmla="*/ 624 h 1464"/>
                <a:gd name="T6" fmla="*/ 26 w 1464"/>
                <a:gd name="T7" fmla="*/ 1179 h 1464"/>
                <a:gd name="T8" fmla="*/ 0 w 1464"/>
                <a:gd name="T9" fmla="*/ 1235 h 1464"/>
                <a:gd name="T10" fmla="*/ 0 w 1464"/>
                <a:gd name="T11" fmla="*/ 1373 h 1464"/>
                <a:gd name="T12" fmla="*/ 91 w 1464"/>
                <a:gd name="T13" fmla="*/ 1464 h 1464"/>
                <a:gd name="T14" fmla="*/ 229 w 1464"/>
                <a:gd name="T15" fmla="*/ 1464 h 1464"/>
                <a:gd name="T16" fmla="*/ 285 w 1464"/>
                <a:gd name="T17" fmla="*/ 1438 h 1464"/>
                <a:gd name="T18" fmla="*/ 350 w 1464"/>
                <a:gd name="T19" fmla="*/ 1373 h 1464"/>
                <a:gd name="T20" fmla="*/ 458 w 1464"/>
                <a:gd name="T21" fmla="*/ 1373 h 1464"/>
                <a:gd name="T22" fmla="*/ 549 w 1464"/>
                <a:gd name="T23" fmla="*/ 1281 h 1464"/>
                <a:gd name="T24" fmla="*/ 549 w 1464"/>
                <a:gd name="T25" fmla="*/ 1190 h 1464"/>
                <a:gd name="T26" fmla="*/ 641 w 1464"/>
                <a:gd name="T27" fmla="*/ 1190 h 1464"/>
                <a:gd name="T28" fmla="*/ 732 w 1464"/>
                <a:gd name="T29" fmla="*/ 1098 h 1464"/>
                <a:gd name="T30" fmla="*/ 732 w 1464"/>
                <a:gd name="T31" fmla="*/ 991 h 1464"/>
                <a:gd name="T32" fmla="*/ 841 w 1464"/>
                <a:gd name="T33" fmla="*/ 882 h 1464"/>
                <a:gd name="T34" fmla="*/ 1007 w 1464"/>
                <a:gd name="T35" fmla="*/ 915 h 1464"/>
                <a:gd name="T36" fmla="*/ 1464 w 1464"/>
                <a:gd name="T37" fmla="*/ 458 h 1464"/>
                <a:gd name="T38" fmla="*/ 1007 w 1464"/>
                <a:gd name="T39" fmla="*/ 0 h 1464"/>
                <a:gd name="T40" fmla="*/ 1007 w 1464"/>
                <a:gd name="T41" fmla="*/ 824 h 1464"/>
                <a:gd name="T42" fmla="*/ 822 w 1464"/>
                <a:gd name="T43" fmla="*/ 772 h 1464"/>
                <a:gd name="T44" fmla="*/ 806 w 1464"/>
                <a:gd name="T45" fmla="*/ 787 h 1464"/>
                <a:gd name="T46" fmla="*/ 755 w 1464"/>
                <a:gd name="T47" fmla="*/ 839 h 1464"/>
                <a:gd name="T48" fmla="*/ 667 w 1464"/>
                <a:gd name="T49" fmla="*/ 926 h 1464"/>
                <a:gd name="T50" fmla="*/ 641 w 1464"/>
                <a:gd name="T51" fmla="*/ 991 h 1464"/>
                <a:gd name="T52" fmla="*/ 641 w 1464"/>
                <a:gd name="T53" fmla="*/ 1098 h 1464"/>
                <a:gd name="T54" fmla="*/ 549 w 1464"/>
                <a:gd name="T55" fmla="*/ 1098 h 1464"/>
                <a:gd name="T56" fmla="*/ 458 w 1464"/>
                <a:gd name="T57" fmla="*/ 1190 h 1464"/>
                <a:gd name="T58" fmla="*/ 458 w 1464"/>
                <a:gd name="T59" fmla="*/ 1281 h 1464"/>
                <a:gd name="T60" fmla="*/ 350 w 1464"/>
                <a:gd name="T61" fmla="*/ 1281 h 1464"/>
                <a:gd name="T62" fmla="*/ 286 w 1464"/>
                <a:gd name="T63" fmla="*/ 1308 h 1464"/>
                <a:gd name="T64" fmla="*/ 221 w 1464"/>
                <a:gd name="T65" fmla="*/ 1373 h 1464"/>
                <a:gd name="T66" fmla="*/ 92 w 1464"/>
                <a:gd name="T67" fmla="*/ 1373 h 1464"/>
                <a:gd name="T68" fmla="*/ 92 w 1464"/>
                <a:gd name="T69" fmla="*/ 1242 h 1464"/>
                <a:gd name="T70" fmla="*/ 625 w 1464"/>
                <a:gd name="T71" fmla="*/ 709 h 1464"/>
                <a:gd name="T72" fmla="*/ 625 w 1464"/>
                <a:gd name="T73" fmla="*/ 710 h 1464"/>
                <a:gd name="T74" fmla="*/ 692 w 1464"/>
                <a:gd name="T75" fmla="*/ 642 h 1464"/>
                <a:gd name="T76" fmla="*/ 641 w 1464"/>
                <a:gd name="T77" fmla="*/ 458 h 1464"/>
                <a:gd name="T78" fmla="*/ 1007 w 1464"/>
                <a:gd name="T79" fmla="*/ 92 h 1464"/>
                <a:gd name="T80" fmla="*/ 1373 w 1464"/>
                <a:gd name="T81" fmla="*/ 458 h 1464"/>
                <a:gd name="T82" fmla="*/ 1007 w 1464"/>
                <a:gd name="T83" fmla="*/ 82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64" h="1464">
                  <a:moveTo>
                    <a:pt x="1007" y="0"/>
                  </a:moveTo>
                  <a:cubicBezTo>
                    <a:pt x="754" y="0"/>
                    <a:pt x="549" y="205"/>
                    <a:pt x="549" y="458"/>
                  </a:cubicBezTo>
                  <a:cubicBezTo>
                    <a:pt x="549" y="516"/>
                    <a:pt x="561" y="572"/>
                    <a:pt x="582" y="624"/>
                  </a:cubicBezTo>
                  <a:cubicBezTo>
                    <a:pt x="26" y="1179"/>
                    <a:pt x="26" y="1179"/>
                    <a:pt x="26" y="1179"/>
                  </a:cubicBezTo>
                  <a:cubicBezTo>
                    <a:pt x="10" y="1195"/>
                    <a:pt x="0" y="1211"/>
                    <a:pt x="0" y="1235"/>
                  </a:cubicBezTo>
                  <a:cubicBezTo>
                    <a:pt x="0" y="1373"/>
                    <a:pt x="0" y="1373"/>
                    <a:pt x="0" y="1373"/>
                  </a:cubicBezTo>
                  <a:cubicBezTo>
                    <a:pt x="0" y="1422"/>
                    <a:pt x="42" y="1464"/>
                    <a:pt x="91" y="1464"/>
                  </a:cubicBezTo>
                  <a:cubicBezTo>
                    <a:pt x="229" y="1464"/>
                    <a:pt x="229" y="1464"/>
                    <a:pt x="229" y="1464"/>
                  </a:cubicBezTo>
                  <a:cubicBezTo>
                    <a:pt x="253" y="1464"/>
                    <a:pt x="269" y="1454"/>
                    <a:pt x="285" y="1438"/>
                  </a:cubicBezTo>
                  <a:cubicBezTo>
                    <a:pt x="350" y="1373"/>
                    <a:pt x="350" y="1373"/>
                    <a:pt x="350" y="1373"/>
                  </a:cubicBezTo>
                  <a:cubicBezTo>
                    <a:pt x="458" y="1373"/>
                    <a:pt x="458" y="1373"/>
                    <a:pt x="458" y="1373"/>
                  </a:cubicBezTo>
                  <a:cubicBezTo>
                    <a:pt x="508" y="1373"/>
                    <a:pt x="549" y="1332"/>
                    <a:pt x="549" y="1281"/>
                  </a:cubicBezTo>
                  <a:cubicBezTo>
                    <a:pt x="549" y="1190"/>
                    <a:pt x="549" y="1190"/>
                    <a:pt x="549" y="1190"/>
                  </a:cubicBezTo>
                  <a:cubicBezTo>
                    <a:pt x="641" y="1190"/>
                    <a:pt x="641" y="1190"/>
                    <a:pt x="641" y="1190"/>
                  </a:cubicBezTo>
                  <a:cubicBezTo>
                    <a:pt x="691" y="1190"/>
                    <a:pt x="732" y="1149"/>
                    <a:pt x="732" y="1098"/>
                  </a:cubicBezTo>
                  <a:cubicBezTo>
                    <a:pt x="732" y="991"/>
                    <a:pt x="732" y="991"/>
                    <a:pt x="732" y="991"/>
                  </a:cubicBezTo>
                  <a:cubicBezTo>
                    <a:pt x="841" y="882"/>
                    <a:pt x="841" y="882"/>
                    <a:pt x="841" y="882"/>
                  </a:cubicBezTo>
                  <a:cubicBezTo>
                    <a:pt x="892" y="903"/>
                    <a:pt x="948" y="915"/>
                    <a:pt x="1007" y="915"/>
                  </a:cubicBezTo>
                  <a:cubicBezTo>
                    <a:pt x="1259" y="915"/>
                    <a:pt x="1464" y="710"/>
                    <a:pt x="1464" y="458"/>
                  </a:cubicBezTo>
                  <a:cubicBezTo>
                    <a:pt x="1464" y="205"/>
                    <a:pt x="1259" y="0"/>
                    <a:pt x="1007" y="0"/>
                  </a:cubicBezTo>
                  <a:close/>
                  <a:moveTo>
                    <a:pt x="1007" y="824"/>
                  </a:moveTo>
                  <a:cubicBezTo>
                    <a:pt x="939" y="824"/>
                    <a:pt x="876" y="804"/>
                    <a:pt x="822" y="772"/>
                  </a:cubicBezTo>
                  <a:cubicBezTo>
                    <a:pt x="806" y="787"/>
                    <a:pt x="806" y="787"/>
                    <a:pt x="806" y="787"/>
                  </a:cubicBezTo>
                  <a:cubicBezTo>
                    <a:pt x="755" y="839"/>
                    <a:pt x="755" y="839"/>
                    <a:pt x="755" y="839"/>
                  </a:cubicBezTo>
                  <a:cubicBezTo>
                    <a:pt x="667" y="926"/>
                    <a:pt x="667" y="926"/>
                    <a:pt x="667" y="926"/>
                  </a:cubicBezTo>
                  <a:cubicBezTo>
                    <a:pt x="650" y="943"/>
                    <a:pt x="641" y="967"/>
                    <a:pt x="641" y="991"/>
                  </a:cubicBezTo>
                  <a:cubicBezTo>
                    <a:pt x="641" y="1098"/>
                    <a:pt x="641" y="1098"/>
                    <a:pt x="641" y="1098"/>
                  </a:cubicBezTo>
                  <a:cubicBezTo>
                    <a:pt x="549" y="1098"/>
                    <a:pt x="549" y="1098"/>
                    <a:pt x="549" y="1098"/>
                  </a:cubicBezTo>
                  <a:cubicBezTo>
                    <a:pt x="499" y="1098"/>
                    <a:pt x="458" y="1139"/>
                    <a:pt x="458" y="1190"/>
                  </a:cubicBezTo>
                  <a:cubicBezTo>
                    <a:pt x="458" y="1281"/>
                    <a:pt x="458" y="1281"/>
                    <a:pt x="458" y="1281"/>
                  </a:cubicBezTo>
                  <a:cubicBezTo>
                    <a:pt x="350" y="1281"/>
                    <a:pt x="350" y="1281"/>
                    <a:pt x="350" y="1281"/>
                  </a:cubicBezTo>
                  <a:cubicBezTo>
                    <a:pt x="326" y="1281"/>
                    <a:pt x="303" y="1291"/>
                    <a:pt x="286" y="1308"/>
                  </a:cubicBezTo>
                  <a:cubicBezTo>
                    <a:pt x="221" y="1373"/>
                    <a:pt x="221" y="1373"/>
                    <a:pt x="221" y="1373"/>
                  </a:cubicBezTo>
                  <a:cubicBezTo>
                    <a:pt x="92" y="1373"/>
                    <a:pt x="92" y="1373"/>
                    <a:pt x="92" y="1373"/>
                  </a:cubicBezTo>
                  <a:cubicBezTo>
                    <a:pt x="92" y="1242"/>
                    <a:pt x="92" y="1242"/>
                    <a:pt x="92" y="1242"/>
                  </a:cubicBezTo>
                  <a:cubicBezTo>
                    <a:pt x="625" y="709"/>
                    <a:pt x="625" y="709"/>
                    <a:pt x="625" y="709"/>
                  </a:cubicBezTo>
                  <a:cubicBezTo>
                    <a:pt x="625" y="709"/>
                    <a:pt x="625" y="709"/>
                    <a:pt x="625" y="710"/>
                  </a:cubicBezTo>
                  <a:cubicBezTo>
                    <a:pt x="692" y="642"/>
                    <a:pt x="692" y="642"/>
                    <a:pt x="692" y="642"/>
                  </a:cubicBezTo>
                  <a:cubicBezTo>
                    <a:pt x="660" y="588"/>
                    <a:pt x="641" y="525"/>
                    <a:pt x="641" y="458"/>
                  </a:cubicBezTo>
                  <a:cubicBezTo>
                    <a:pt x="641" y="255"/>
                    <a:pt x="805" y="92"/>
                    <a:pt x="1007" y="92"/>
                  </a:cubicBezTo>
                  <a:cubicBezTo>
                    <a:pt x="1209" y="92"/>
                    <a:pt x="1373" y="255"/>
                    <a:pt x="1373" y="458"/>
                  </a:cubicBezTo>
                  <a:cubicBezTo>
                    <a:pt x="1373" y="660"/>
                    <a:pt x="1209" y="824"/>
                    <a:pt x="1007" y="8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Freeform 6"/>
            <p:cNvSpPr>
              <a:spLocks noEditPoints="1"/>
            </p:cNvSpPr>
            <p:nvPr/>
          </p:nvSpPr>
          <p:spPr bwMode="auto">
            <a:xfrm>
              <a:off x="3436938" y="685801"/>
              <a:ext cx="1374775" cy="1390650"/>
            </a:xfrm>
            <a:custGeom>
              <a:avLst/>
              <a:gdLst>
                <a:gd name="T0" fmla="*/ 358 w 366"/>
                <a:gd name="T1" fmla="*/ 196 h 370"/>
                <a:gd name="T2" fmla="*/ 172 w 366"/>
                <a:gd name="T3" fmla="*/ 10 h 370"/>
                <a:gd name="T4" fmla="*/ 132 w 366"/>
                <a:gd name="T5" fmla="*/ 5 h 370"/>
                <a:gd name="T6" fmla="*/ 3 w 366"/>
                <a:gd name="T7" fmla="*/ 134 h 370"/>
                <a:gd name="T8" fmla="*/ 0 w 366"/>
                <a:gd name="T9" fmla="*/ 149 h 370"/>
                <a:gd name="T10" fmla="*/ 8 w 366"/>
                <a:gd name="T11" fmla="*/ 174 h 370"/>
                <a:gd name="T12" fmla="*/ 194 w 366"/>
                <a:gd name="T13" fmla="*/ 360 h 370"/>
                <a:gd name="T14" fmla="*/ 234 w 366"/>
                <a:gd name="T15" fmla="*/ 366 h 370"/>
                <a:gd name="T16" fmla="*/ 364 w 366"/>
                <a:gd name="T17" fmla="*/ 236 h 370"/>
                <a:gd name="T18" fmla="*/ 366 w 366"/>
                <a:gd name="T19" fmla="*/ 222 h 370"/>
                <a:gd name="T20" fmla="*/ 358 w 366"/>
                <a:gd name="T21" fmla="*/ 196 h 370"/>
                <a:gd name="T22" fmla="*/ 221 w 366"/>
                <a:gd name="T23" fmla="*/ 323 h 370"/>
                <a:gd name="T24" fmla="*/ 46 w 366"/>
                <a:gd name="T25" fmla="*/ 149 h 370"/>
                <a:gd name="T26" fmla="*/ 146 w 366"/>
                <a:gd name="T27" fmla="*/ 48 h 370"/>
                <a:gd name="T28" fmla="*/ 320 w 366"/>
                <a:gd name="T29" fmla="*/ 222 h 370"/>
                <a:gd name="T30" fmla="*/ 221 w 366"/>
                <a:gd name="T31" fmla="*/ 3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6" h="370">
                  <a:moveTo>
                    <a:pt x="358" y="196"/>
                  </a:moveTo>
                  <a:cubicBezTo>
                    <a:pt x="306" y="125"/>
                    <a:pt x="244" y="62"/>
                    <a:pt x="172" y="10"/>
                  </a:cubicBezTo>
                  <a:cubicBezTo>
                    <a:pt x="161" y="2"/>
                    <a:pt x="146" y="0"/>
                    <a:pt x="132" y="5"/>
                  </a:cubicBezTo>
                  <a:cubicBezTo>
                    <a:pt x="68" y="27"/>
                    <a:pt x="25" y="71"/>
                    <a:pt x="3" y="134"/>
                  </a:cubicBezTo>
                  <a:cubicBezTo>
                    <a:pt x="1" y="139"/>
                    <a:pt x="0" y="144"/>
                    <a:pt x="0" y="149"/>
                  </a:cubicBezTo>
                  <a:cubicBezTo>
                    <a:pt x="0" y="158"/>
                    <a:pt x="3" y="167"/>
                    <a:pt x="8" y="174"/>
                  </a:cubicBezTo>
                  <a:cubicBezTo>
                    <a:pt x="60" y="246"/>
                    <a:pt x="122" y="308"/>
                    <a:pt x="194" y="360"/>
                  </a:cubicBezTo>
                  <a:cubicBezTo>
                    <a:pt x="206" y="368"/>
                    <a:pt x="221" y="370"/>
                    <a:pt x="234" y="366"/>
                  </a:cubicBezTo>
                  <a:cubicBezTo>
                    <a:pt x="298" y="343"/>
                    <a:pt x="341" y="300"/>
                    <a:pt x="364" y="236"/>
                  </a:cubicBezTo>
                  <a:cubicBezTo>
                    <a:pt x="365" y="232"/>
                    <a:pt x="366" y="227"/>
                    <a:pt x="366" y="222"/>
                  </a:cubicBezTo>
                  <a:cubicBezTo>
                    <a:pt x="366" y="213"/>
                    <a:pt x="363" y="204"/>
                    <a:pt x="358" y="196"/>
                  </a:cubicBezTo>
                  <a:close/>
                  <a:moveTo>
                    <a:pt x="221" y="323"/>
                  </a:moveTo>
                  <a:cubicBezTo>
                    <a:pt x="153" y="274"/>
                    <a:pt x="94" y="215"/>
                    <a:pt x="46" y="149"/>
                  </a:cubicBezTo>
                  <a:cubicBezTo>
                    <a:pt x="63" y="99"/>
                    <a:pt x="97" y="66"/>
                    <a:pt x="146" y="48"/>
                  </a:cubicBezTo>
                  <a:cubicBezTo>
                    <a:pt x="213" y="96"/>
                    <a:pt x="272" y="155"/>
                    <a:pt x="320" y="222"/>
                  </a:cubicBezTo>
                  <a:cubicBezTo>
                    <a:pt x="302" y="272"/>
                    <a:pt x="269" y="305"/>
                    <a:pt x="221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1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2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2809875" y="1399818"/>
          <a:ext cx="10477500" cy="4726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矩形 10"/>
          <p:cNvSpPr/>
          <p:nvPr/>
        </p:nvSpPr>
        <p:spPr>
          <a:xfrm>
            <a:off x="198755" y="2177415"/>
            <a:ext cx="3382645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/>
              <a:t>风险评估：</a:t>
            </a:r>
          </a:p>
          <a:p>
            <a:pPr algn="ctr"/>
            <a:endParaRPr lang="zh-CN" altLang="en-US" sz="2400" b="1"/>
          </a:p>
          <a:p>
            <a:pPr algn="ctr"/>
            <a:r>
              <a:rPr lang="en-US" altLang="zh-CN" sz="1600"/>
              <a:t>· </a:t>
            </a:r>
            <a:r>
              <a:rPr lang="zh-CN" altLang="en-US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市场风险低：需求大，竞争强</a:t>
            </a:r>
          </a:p>
          <a:p>
            <a:pPr algn="ctr"/>
            <a:r>
              <a:rPr lang="en-US" altLang="zh-CN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· </a:t>
            </a:r>
            <a:r>
              <a:rPr lang="zh-CN" altLang="en-US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人力风险低：岗位少，竞职多</a:t>
            </a:r>
          </a:p>
          <a:p>
            <a:pPr algn="ctr"/>
            <a:r>
              <a:rPr lang="en-US" altLang="zh-CN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· </a:t>
            </a:r>
            <a:r>
              <a:rPr lang="zh-CN" altLang="en-US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技术风险低：有方案，可借鉴</a:t>
            </a:r>
          </a:p>
          <a:p>
            <a:pPr algn="ctr"/>
            <a:r>
              <a:rPr lang="en-US" altLang="zh-CN" sz="160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...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700145" y="2778760"/>
            <a:ext cx="1337310" cy="728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723900" y="303571"/>
            <a:ext cx="11468099" cy="583565"/>
            <a:chOff x="723900" y="303571"/>
            <a:chExt cx="11468099" cy="583565"/>
          </a:xfrm>
          <a:solidFill>
            <a:schemeClr val="accent2"/>
          </a:solidFill>
        </p:grpSpPr>
        <p:sp>
          <p:nvSpPr>
            <p:cNvPr id="8" name="矩形 7"/>
            <p:cNvSpPr/>
            <p:nvPr>
              <p:custDataLst>
                <p:tags r:id="rId25"/>
              </p:custDataLst>
            </p:nvPr>
          </p:nvSpPr>
          <p:spPr>
            <a:xfrm>
              <a:off x="723900" y="354013"/>
              <a:ext cx="11468099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8102" y="303571"/>
              <a:ext cx="41265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50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cs typeface="+mn-ea"/>
                  <a:sym typeface="+mn-lt"/>
                </a:rPr>
                <a:t>软件生命周期模型</a:t>
              </a:r>
            </a:p>
          </p:txBody>
        </p:sp>
      </p:grpSp>
      <p:grpSp>
        <p:nvGrpSpPr>
          <p:cNvPr id="82" name="Group 20"/>
          <p:cNvGrpSpPr/>
          <p:nvPr/>
        </p:nvGrpSpPr>
        <p:grpSpPr>
          <a:xfrm>
            <a:off x="1521415" y="2554389"/>
            <a:ext cx="617837" cy="618015"/>
            <a:chOff x="0" y="4763"/>
            <a:chExt cx="5500688" cy="5502275"/>
          </a:xfrm>
          <a:solidFill>
            <a:sysClr val="window" lastClr="FFFFFF"/>
          </a:solidFill>
        </p:grpSpPr>
        <p:sp>
          <p:nvSpPr>
            <p:cNvPr id="83" name="Freeform 5"/>
            <p:cNvSpPr>
              <a:spLocks noEditPoints="1"/>
            </p:cNvSpPr>
            <p:nvPr/>
          </p:nvSpPr>
          <p:spPr bwMode="auto">
            <a:xfrm>
              <a:off x="0" y="4763"/>
              <a:ext cx="5500688" cy="5502275"/>
            </a:xfrm>
            <a:custGeom>
              <a:avLst/>
              <a:gdLst>
                <a:gd name="T0" fmla="*/ 1007 w 1464"/>
                <a:gd name="T1" fmla="*/ 0 h 1464"/>
                <a:gd name="T2" fmla="*/ 549 w 1464"/>
                <a:gd name="T3" fmla="*/ 458 h 1464"/>
                <a:gd name="T4" fmla="*/ 582 w 1464"/>
                <a:gd name="T5" fmla="*/ 624 h 1464"/>
                <a:gd name="T6" fmla="*/ 26 w 1464"/>
                <a:gd name="T7" fmla="*/ 1179 h 1464"/>
                <a:gd name="T8" fmla="*/ 0 w 1464"/>
                <a:gd name="T9" fmla="*/ 1235 h 1464"/>
                <a:gd name="T10" fmla="*/ 0 w 1464"/>
                <a:gd name="T11" fmla="*/ 1373 h 1464"/>
                <a:gd name="T12" fmla="*/ 91 w 1464"/>
                <a:gd name="T13" fmla="*/ 1464 h 1464"/>
                <a:gd name="T14" fmla="*/ 229 w 1464"/>
                <a:gd name="T15" fmla="*/ 1464 h 1464"/>
                <a:gd name="T16" fmla="*/ 285 w 1464"/>
                <a:gd name="T17" fmla="*/ 1438 h 1464"/>
                <a:gd name="T18" fmla="*/ 350 w 1464"/>
                <a:gd name="T19" fmla="*/ 1373 h 1464"/>
                <a:gd name="T20" fmla="*/ 458 w 1464"/>
                <a:gd name="T21" fmla="*/ 1373 h 1464"/>
                <a:gd name="T22" fmla="*/ 549 w 1464"/>
                <a:gd name="T23" fmla="*/ 1281 h 1464"/>
                <a:gd name="T24" fmla="*/ 549 w 1464"/>
                <a:gd name="T25" fmla="*/ 1190 h 1464"/>
                <a:gd name="T26" fmla="*/ 641 w 1464"/>
                <a:gd name="T27" fmla="*/ 1190 h 1464"/>
                <a:gd name="T28" fmla="*/ 732 w 1464"/>
                <a:gd name="T29" fmla="*/ 1098 h 1464"/>
                <a:gd name="T30" fmla="*/ 732 w 1464"/>
                <a:gd name="T31" fmla="*/ 991 h 1464"/>
                <a:gd name="T32" fmla="*/ 841 w 1464"/>
                <a:gd name="T33" fmla="*/ 882 h 1464"/>
                <a:gd name="T34" fmla="*/ 1007 w 1464"/>
                <a:gd name="T35" fmla="*/ 915 h 1464"/>
                <a:gd name="T36" fmla="*/ 1464 w 1464"/>
                <a:gd name="T37" fmla="*/ 458 h 1464"/>
                <a:gd name="T38" fmla="*/ 1007 w 1464"/>
                <a:gd name="T39" fmla="*/ 0 h 1464"/>
                <a:gd name="T40" fmla="*/ 1007 w 1464"/>
                <a:gd name="T41" fmla="*/ 824 h 1464"/>
                <a:gd name="T42" fmla="*/ 822 w 1464"/>
                <a:gd name="T43" fmla="*/ 772 h 1464"/>
                <a:gd name="T44" fmla="*/ 806 w 1464"/>
                <a:gd name="T45" fmla="*/ 787 h 1464"/>
                <a:gd name="T46" fmla="*/ 755 w 1464"/>
                <a:gd name="T47" fmla="*/ 839 h 1464"/>
                <a:gd name="T48" fmla="*/ 667 w 1464"/>
                <a:gd name="T49" fmla="*/ 926 h 1464"/>
                <a:gd name="T50" fmla="*/ 641 w 1464"/>
                <a:gd name="T51" fmla="*/ 991 h 1464"/>
                <a:gd name="T52" fmla="*/ 641 w 1464"/>
                <a:gd name="T53" fmla="*/ 1098 h 1464"/>
                <a:gd name="T54" fmla="*/ 549 w 1464"/>
                <a:gd name="T55" fmla="*/ 1098 h 1464"/>
                <a:gd name="T56" fmla="*/ 458 w 1464"/>
                <a:gd name="T57" fmla="*/ 1190 h 1464"/>
                <a:gd name="T58" fmla="*/ 458 w 1464"/>
                <a:gd name="T59" fmla="*/ 1281 h 1464"/>
                <a:gd name="T60" fmla="*/ 350 w 1464"/>
                <a:gd name="T61" fmla="*/ 1281 h 1464"/>
                <a:gd name="T62" fmla="*/ 286 w 1464"/>
                <a:gd name="T63" fmla="*/ 1308 h 1464"/>
                <a:gd name="T64" fmla="*/ 221 w 1464"/>
                <a:gd name="T65" fmla="*/ 1373 h 1464"/>
                <a:gd name="T66" fmla="*/ 92 w 1464"/>
                <a:gd name="T67" fmla="*/ 1373 h 1464"/>
                <a:gd name="T68" fmla="*/ 92 w 1464"/>
                <a:gd name="T69" fmla="*/ 1242 h 1464"/>
                <a:gd name="T70" fmla="*/ 625 w 1464"/>
                <a:gd name="T71" fmla="*/ 709 h 1464"/>
                <a:gd name="T72" fmla="*/ 625 w 1464"/>
                <a:gd name="T73" fmla="*/ 710 h 1464"/>
                <a:gd name="T74" fmla="*/ 692 w 1464"/>
                <a:gd name="T75" fmla="*/ 642 h 1464"/>
                <a:gd name="T76" fmla="*/ 641 w 1464"/>
                <a:gd name="T77" fmla="*/ 458 h 1464"/>
                <a:gd name="T78" fmla="*/ 1007 w 1464"/>
                <a:gd name="T79" fmla="*/ 92 h 1464"/>
                <a:gd name="T80" fmla="*/ 1373 w 1464"/>
                <a:gd name="T81" fmla="*/ 458 h 1464"/>
                <a:gd name="T82" fmla="*/ 1007 w 1464"/>
                <a:gd name="T83" fmla="*/ 82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64" h="1464">
                  <a:moveTo>
                    <a:pt x="1007" y="0"/>
                  </a:moveTo>
                  <a:cubicBezTo>
                    <a:pt x="754" y="0"/>
                    <a:pt x="549" y="205"/>
                    <a:pt x="549" y="458"/>
                  </a:cubicBezTo>
                  <a:cubicBezTo>
                    <a:pt x="549" y="516"/>
                    <a:pt x="561" y="572"/>
                    <a:pt x="582" y="624"/>
                  </a:cubicBezTo>
                  <a:cubicBezTo>
                    <a:pt x="26" y="1179"/>
                    <a:pt x="26" y="1179"/>
                    <a:pt x="26" y="1179"/>
                  </a:cubicBezTo>
                  <a:cubicBezTo>
                    <a:pt x="10" y="1195"/>
                    <a:pt x="0" y="1211"/>
                    <a:pt x="0" y="1235"/>
                  </a:cubicBezTo>
                  <a:cubicBezTo>
                    <a:pt x="0" y="1373"/>
                    <a:pt x="0" y="1373"/>
                    <a:pt x="0" y="1373"/>
                  </a:cubicBezTo>
                  <a:cubicBezTo>
                    <a:pt x="0" y="1422"/>
                    <a:pt x="42" y="1464"/>
                    <a:pt x="91" y="1464"/>
                  </a:cubicBezTo>
                  <a:cubicBezTo>
                    <a:pt x="229" y="1464"/>
                    <a:pt x="229" y="1464"/>
                    <a:pt x="229" y="1464"/>
                  </a:cubicBezTo>
                  <a:cubicBezTo>
                    <a:pt x="253" y="1464"/>
                    <a:pt x="269" y="1454"/>
                    <a:pt x="285" y="1438"/>
                  </a:cubicBezTo>
                  <a:cubicBezTo>
                    <a:pt x="350" y="1373"/>
                    <a:pt x="350" y="1373"/>
                    <a:pt x="350" y="1373"/>
                  </a:cubicBezTo>
                  <a:cubicBezTo>
                    <a:pt x="458" y="1373"/>
                    <a:pt x="458" y="1373"/>
                    <a:pt x="458" y="1373"/>
                  </a:cubicBezTo>
                  <a:cubicBezTo>
                    <a:pt x="508" y="1373"/>
                    <a:pt x="549" y="1332"/>
                    <a:pt x="549" y="1281"/>
                  </a:cubicBezTo>
                  <a:cubicBezTo>
                    <a:pt x="549" y="1190"/>
                    <a:pt x="549" y="1190"/>
                    <a:pt x="549" y="1190"/>
                  </a:cubicBezTo>
                  <a:cubicBezTo>
                    <a:pt x="641" y="1190"/>
                    <a:pt x="641" y="1190"/>
                    <a:pt x="641" y="1190"/>
                  </a:cubicBezTo>
                  <a:cubicBezTo>
                    <a:pt x="691" y="1190"/>
                    <a:pt x="732" y="1149"/>
                    <a:pt x="732" y="1098"/>
                  </a:cubicBezTo>
                  <a:cubicBezTo>
                    <a:pt x="732" y="991"/>
                    <a:pt x="732" y="991"/>
                    <a:pt x="732" y="991"/>
                  </a:cubicBezTo>
                  <a:cubicBezTo>
                    <a:pt x="841" y="882"/>
                    <a:pt x="841" y="882"/>
                    <a:pt x="841" y="882"/>
                  </a:cubicBezTo>
                  <a:cubicBezTo>
                    <a:pt x="892" y="903"/>
                    <a:pt x="948" y="915"/>
                    <a:pt x="1007" y="915"/>
                  </a:cubicBezTo>
                  <a:cubicBezTo>
                    <a:pt x="1259" y="915"/>
                    <a:pt x="1464" y="710"/>
                    <a:pt x="1464" y="458"/>
                  </a:cubicBezTo>
                  <a:cubicBezTo>
                    <a:pt x="1464" y="205"/>
                    <a:pt x="1259" y="0"/>
                    <a:pt x="1007" y="0"/>
                  </a:cubicBezTo>
                  <a:close/>
                  <a:moveTo>
                    <a:pt x="1007" y="824"/>
                  </a:moveTo>
                  <a:cubicBezTo>
                    <a:pt x="939" y="824"/>
                    <a:pt x="876" y="804"/>
                    <a:pt x="822" y="772"/>
                  </a:cubicBezTo>
                  <a:cubicBezTo>
                    <a:pt x="806" y="787"/>
                    <a:pt x="806" y="787"/>
                    <a:pt x="806" y="787"/>
                  </a:cubicBezTo>
                  <a:cubicBezTo>
                    <a:pt x="755" y="839"/>
                    <a:pt x="755" y="839"/>
                    <a:pt x="755" y="839"/>
                  </a:cubicBezTo>
                  <a:cubicBezTo>
                    <a:pt x="667" y="926"/>
                    <a:pt x="667" y="926"/>
                    <a:pt x="667" y="926"/>
                  </a:cubicBezTo>
                  <a:cubicBezTo>
                    <a:pt x="650" y="943"/>
                    <a:pt x="641" y="967"/>
                    <a:pt x="641" y="991"/>
                  </a:cubicBezTo>
                  <a:cubicBezTo>
                    <a:pt x="641" y="1098"/>
                    <a:pt x="641" y="1098"/>
                    <a:pt x="641" y="1098"/>
                  </a:cubicBezTo>
                  <a:cubicBezTo>
                    <a:pt x="549" y="1098"/>
                    <a:pt x="549" y="1098"/>
                    <a:pt x="549" y="1098"/>
                  </a:cubicBezTo>
                  <a:cubicBezTo>
                    <a:pt x="499" y="1098"/>
                    <a:pt x="458" y="1139"/>
                    <a:pt x="458" y="1190"/>
                  </a:cubicBezTo>
                  <a:cubicBezTo>
                    <a:pt x="458" y="1281"/>
                    <a:pt x="458" y="1281"/>
                    <a:pt x="458" y="1281"/>
                  </a:cubicBezTo>
                  <a:cubicBezTo>
                    <a:pt x="350" y="1281"/>
                    <a:pt x="350" y="1281"/>
                    <a:pt x="350" y="1281"/>
                  </a:cubicBezTo>
                  <a:cubicBezTo>
                    <a:pt x="326" y="1281"/>
                    <a:pt x="303" y="1291"/>
                    <a:pt x="286" y="1308"/>
                  </a:cubicBezTo>
                  <a:cubicBezTo>
                    <a:pt x="221" y="1373"/>
                    <a:pt x="221" y="1373"/>
                    <a:pt x="221" y="1373"/>
                  </a:cubicBezTo>
                  <a:cubicBezTo>
                    <a:pt x="92" y="1373"/>
                    <a:pt x="92" y="1373"/>
                    <a:pt x="92" y="1373"/>
                  </a:cubicBezTo>
                  <a:cubicBezTo>
                    <a:pt x="92" y="1242"/>
                    <a:pt x="92" y="1242"/>
                    <a:pt x="92" y="1242"/>
                  </a:cubicBezTo>
                  <a:cubicBezTo>
                    <a:pt x="625" y="709"/>
                    <a:pt x="625" y="709"/>
                    <a:pt x="625" y="709"/>
                  </a:cubicBezTo>
                  <a:cubicBezTo>
                    <a:pt x="625" y="709"/>
                    <a:pt x="625" y="709"/>
                    <a:pt x="625" y="710"/>
                  </a:cubicBezTo>
                  <a:cubicBezTo>
                    <a:pt x="692" y="642"/>
                    <a:pt x="692" y="642"/>
                    <a:pt x="692" y="642"/>
                  </a:cubicBezTo>
                  <a:cubicBezTo>
                    <a:pt x="660" y="588"/>
                    <a:pt x="641" y="525"/>
                    <a:pt x="641" y="458"/>
                  </a:cubicBezTo>
                  <a:cubicBezTo>
                    <a:pt x="641" y="255"/>
                    <a:pt x="805" y="92"/>
                    <a:pt x="1007" y="92"/>
                  </a:cubicBezTo>
                  <a:cubicBezTo>
                    <a:pt x="1209" y="92"/>
                    <a:pt x="1373" y="255"/>
                    <a:pt x="1373" y="458"/>
                  </a:cubicBezTo>
                  <a:cubicBezTo>
                    <a:pt x="1373" y="660"/>
                    <a:pt x="1209" y="824"/>
                    <a:pt x="1007" y="8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Freeform 6"/>
            <p:cNvSpPr>
              <a:spLocks noEditPoints="1"/>
            </p:cNvSpPr>
            <p:nvPr/>
          </p:nvSpPr>
          <p:spPr bwMode="auto">
            <a:xfrm>
              <a:off x="3436938" y="685801"/>
              <a:ext cx="1374775" cy="1390650"/>
            </a:xfrm>
            <a:custGeom>
              <a:avLst/>
              <a:gdLst>
                <a:gd name="T0" fmla="*/ 358 w 366"/>
                <a:gd name="T1" fmla="*/ 196 h 370"/>
                <a:gd name="T2" fmla="*/ 172 w 366"/>
                <a:gd name="T3" fmla="*/ 10 h 370"/>
                <a:gd name="T4" fmla="*/ 132 w 366"/>
                <a:gd name="T5" fmla="*/ 5 h 370"/>
                <a:gd name="T6" fmla="*/ 3 w 366"/>
                <a:gd name="T7" fmla="*/ 134 h 370"/>
                <a:gd name="T8" fmla="*/ 0 w 366"/>
                <a:gd name="T9" fmla="*/ 149 h 370"/>
                <a:gd name="T10" fmla="*/ 8 w 366"/>
                <a:gd name="T11" fmla="*/ 174 h 370"/>
                <a:gd name="T12" fmla="*/ 194 w 366"/>
                <a:gd name="T13" fmla="*/ 360 h 370"/>
                <a:gd name="T14" fmla="*/ 234 w 366"/>
                <a:gd name="T15" fmla="*/ 366 h 370"/>
                <a:gd name="T16" fmla="*/ 364 w 366"/>
                <a:gd name="T17" fmla="*/ 236 h 370"/>
                <a:gd name="T18" fmla="*/ 366 w 366"/>
                <a:gd name="T19" fmla="*/ 222 h 370"/>
                <a:gd name="T20" fmla="*/ 358 w 366"/>
                <a:gd name="T21" fmla="*/ 196 h 370"/>
                <a:gd name="T22" fmla="*/ 221 w 366"/>
                <a:gd name="T23" fmla="*/ 323 h 370"/>
                <a:gd name="T24" fmla="*/ 46 w 366"/>
                <a:gd name="T25" fmla="*/ 149 h 370"/>
                <a:gd name="T26" fmla="*/ 146 w 366"/>
                <a:gd name="T27" fmla="*/ 48 h 370"/>
                <a:gd name="T28" fmla="*/ 320 w 366"/>
                <a:gd name="T29" fmla="*/ 222 h 370"/>
                <a:gd name="T30" fmla="*/ 221 w 366"/>
                <a:gd name="T31" fmla="*/ 3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6" h="370">
                  <a:moveTo>
                    <a:pt x="358" y="196"/>
                  </a:moveTo>
                  <a:cubicBezTo>
                    <a:pt x="306" y="125"/>
                    <a:pt x="244" y="62"/>
                    <a:pt x="172" y="10"/>
                  </a:cubicBezTo>
                  <a:cubicBezTo>
                    <a:pt x="161" y="2"/>
                    <a:pt x="146" y="0"/>
                    <a:pt x="132" y="5"/>
                  </a:cubicBezTo>
                  <a:cubicBezTo>
                    <a:pt x="68" y="27"/>
                    <a:pt x="25" y="71"/>
                    <a:pt x="3" y="134"/>
                  </a:cubicBezTo>
                  <a:cubicBezTo>
                    <a:pt x="1" y="139"/>
                    <a:pt x="0" y="144"/>
                    <a:pt x="0" y="149"/>
                  </a:cubicBezTo>
                  <a:cubicBezTo>
                    <a:pt x="0" y="158"/>
                    <a:pt x="3" y="167"/>
                    <a:pt x="8" y="174"/>
                  </a:cubicBezTo>
                  <a:cubicBezTo>
                    <a:pt x="60" y="246"/>
                    <a:pt x="122" y="308"/>
                    <a:pt x="194" y="360"/>
                  </a:cubicBezTo>
                  <a:cubicBezTo>
                    <a:pt x="206" y="368"/>
                    <a:pt x="221" y="370"/>
                    <a:pt x="234" y="366"/>
                  </a:cubicBezTo>
                  <a:cubicBezTo>
                    <a:pt x="298" y="343"/>
                    <a:pt x="341" y="300"/>
                    <a:pt x="364" y="236"/>
                  </a:cubicBezTo>
                  <a:cubicBezTo>
                    <a:pt x="365" y="232"/>
                    <a:pt x="366" y="227"/>
                    <a:pt x="366" y="222"/>
                  </a:cubicBezTo>
                  <a:cubicBezTo>
                    <a:pt x="366" y="213"/>
                    <a:pt x="363" y="204"/>
                    <a:pt x="358" y="196"/>
                  </a:cubicBezTo>
                  <a:close/>
                  <a:moveTo>
                    <a:pt x="221" y="323"/>
                  </a:moveTo>
                  <a:cubicBezTo>
                    <a:pt x="153" y="274"/>
                    <a:pt x="94" y="215"/>
                    <a:pt x="46" y="149"/>
                  </a:cubicBezTo>
                  <a:cubicBezTo>
                    <a:pt x="63" y="99"/>
                    <a:pt x="97" y="66"/>
                    <a:pt x="146" y="48"/>
                  </a:cubicBezTo>
                  <a:cubicBezTo>
                    <a:pt x="213" y="96"/>
                    <a:pt x="272" y="155"/>
                    <a:pt x="320" y="222"/>
                  </a:cubicBezTo>
                  <a:cubicBezTo>
                    <a:pt x="302" y="272"/>
                    <a:pt x="269" y="305"/>
                    <a:pt x="221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18951" y="5802557"/>
            <a:ext cx="10100212" cy="95486"/>
            <a:chOff x="1018951" y="5783507"/>
            <a:chExt cx="10100212" cy="95486"/>
          </a:xfrm>
        </p:grpSpPr>
        <p:sp>
          <p:nvSpPr>
            <p:cNvPr id="104" name="Rectangle 42"/>
            <p:cNvSpPr/>
            <p:nvPr/>
          </p:nvSpPr>
          <p:spPr>
            <a:xfrm>
              <a:off x="1018951" y="5783507"/>
              <a:ext cx="2015858" cy="95486"/>
            </a:xfrm>
            <a:prstGeom prst="rect">
              <a:avLst/>
            </a:prstGeom>
            <a:solidFill>
              <a:srgbClr val="C82C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Rectangle 43"/>
            <p:cNvSpPr/>
            <p:nvPr/>
          </p:nvSpPr>
          <p:spPr>
            <a:xfrm>
              <a:off x="3041783" y="5783507"/>
              <a:ext cx="2029806" cy="95486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Rectangle 44"/>
            <p:cNvSpPr/>
            <p:nvPr/>
          </p:nvSpPr>
          <p:spPr>
            <a:xfrm>
              <a:off x="5064615" y="5783507"/>
              <a:ext cx="2015858" cy="9548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Rectangle 45"/>
            <p:cNvSpPr/>
            <p:nvPr/>
          </p:nvSpPr>
          <p:spPr>
            <a:xfrm>
              <a:off x="7087447" y="5783507"/>
              <a:ext cx="2015858" cy="95486"/>
            </a:xfrm>
            <a:prstGeom prst="rect">
              <a:avLst/>
            </a:prstGeom>
            <a:solidFill>
              <a:srgbClr val="3535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Rectangle 46"/>
            <p:cNvSpPr/>
            <p:nvPr/>
          </p:nvSpPr>
          <p:spPr>
            <a:xfrm>
              <a:off x="9103305" y="5783507"/>
              <a:ext cx="2015858" cy="95486"/>
            </a:xfrm>
            <a:prstGeom prst="rect">
              <a:avLst/>
            </a:prstGeom>
            <a:solidFill>
              <a:srgbClr val="C82C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847" y="257072"/>
            <a:ext cx="717104" cy="717102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6" name="同心圆 98"/>
            <p:cNvSpPr/>
            <p:nvPr>
              <p:custDataLst>
                <p:tags r:id="rId23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24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pic>
        <p:nvPicPr>
          <p:cNvPr id="3" name="图片 2" descr="山东大学校徽与中英文校名标准组合（横式）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11970" y="177165"/>
            <a:ext cx="2178685" cy="97091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975485" y="3564890"/>
            <a:ext cx="972000" cy="50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系统设计</a:t>
            </a: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7747000" y="3534410"/>
            <a:ext cx="972000" cy="50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实施</a:t>
            </a: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1003300" y="2637790"/>
            <a:ext cx="972000" cy="50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需求分析</a:t>
            </a:r>
          </a:p>
        </p:txBody>
      </p:sp>
      <p:sp>
        <p:nvSpPr>
          <p:cNvPr id="14" name="圆角矩形 13"/>
          <p:cNvSpPr/>
          <p:nvPr>
            <p:custDataLst>
              <p:tags r:id="rId3"/>
            </p:custDataLst>
          </p:nvPr>
        </p:nvSpPr>
        <p:spPr>
          <a:xfrm>
            <a:off x="4406265" y="5193030"/>
            <a:ext cx="972000" cy="50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编码实现</a:t>
            </a:r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3041650" y="4418330"/>
            <a:ext cx="972000" cy="50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详细设计</a:t>
            </a:r>
          </a:p>
        </p:txBody>
      </p:sp>
      <p:sp>
        <p:nvSpPr>
          <p:cNvPr id="16" name="圆角矩形 15"/>
          <p:cNvSpPr/>
          <p:nvPr>
            <p:custDataLst>
              <p:tags r:id="rId5"/>
            </p:custDataLst>
          </p:nvPr>
        </p:nvSpPr>
        <p:spPr>
          <a:xfrm>
            <a:off x="6742430" y="4358640"/>
            <a:ext cx="972000" cy="50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集成</a:t>
            </a:r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8719185" y="2637790"/>
            <a:ext cx="972000" cy="50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交付</a:t>
            </a:r>
          </a:p>
        </p:txBody>
      </p:sp>
      <p:sp>
        <p:nvSpPr>
          <p:cNvPr id="18" name="圆角矩形 17"/>
          <p:cNvSpPr/>
          <p:nvPr>
            <p:custDataLst>
              <p:tags r:id="rId7"/>
            </p:custDataLst>
          </p:nvPr>
        </p:nvSpPr>
        <p:spPr>
          <a:xfrm>
            <a:off x="2555875" y="2625090"/>
            <a:ext cx="972000" cy="504000"/>
          </a:xfrm>
          <a:prstGeom prst="roundRect">
            <a:avLst/>
          </a:prstGeom>
          <a:solidFill>
            <a:srgbClr val="2D313B"/>
          </a:solidFill>
          <a:ln>
            <a:solidFill>
              <a:srgbClr val="2D313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需求测试</a:t>
            </a:r>
          </a:p>
        </p:txBody>
      </p:sp>
      <p:sp>
        <p:nvSpPr>
          <p:cNvPr id="19" name="圆角矩形 18"/>
          <p:cNvSpPr/>
          <p:nvPr>
            <p:custDataLst>
              <p:tags r:id="rId8"/>
            </p:custDataLst>
          </p:nvPr>
        </p:nvSpPr>
        <p:spPr>
          <a:xfrm>
            <a:off x="6301105" y="5193030"/>
            <a:ext cx="972000" cy="504000"/>
          </a:xfrm>
          <a:prstGeom prst="roundRect">
            <a:avLst/>
          </a:prstGeom>
          <a:solidFill>
            <a:srgbClr val="2D313B"/>
          </a:solidFill>
          <a:ln>
            <a:solidFill>
              <a:srgbClr val="2D313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单元测试</a:t>
            </a:r>
          </a:p>
        </p:txBody>
      </p:sp>
      <p:sp>
        <p:nvSpPr>
          <p:cNvPr id="20" name="圆角矩形 19"/>
          <p:cNvSpPr/>
          <p:nvPr>
            <p:custDataLst>
              <p:tags r:id="rId9"/>
            </p:custDataLst>
          </p:nvPr>
        </p:nvSpPr>
        <p:spPr>
          <a:xfrm>
            <a:off x="3702050" y="3572510"/>
            <a:ext cx="972000" cy="504000"/>
          </a:xfrm>
          <a:prstGeom prst="roundRect">
            <a:avLst/>
          </a:prstGeom>
          <a:solidFill>
            <a:srgbClr val="2D313B"/>
          </a:solidFill>
          <a:ln>
            <a:solidFill>
              <a:srgbClr val="2D313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设计测试</a:t>
            </a:r>
          </a:p>
        </p:txBody>
      </p:sp>
      <p:sp>
        <p:nvSpPr>
          <p:cNvPr id="21" name="圆角矩形 20"/>
          <p:cNvSpPr/>
          <p:nvPr>
            <p:custDataLst>
              <p:tags r:id="rId10"/>
            </p:custDataLst>
          </p:nvPr>
        </p:nvSpPr>
        <p:spPr>
          <a:xfrm>
            <a:off x="4892040" y="4337685"/>
            <a:ext cx="972000" cy="504000"/>
          </a:xfrm>
          <a:prstGeom prst="roundRect">
            <a:avLst/>
          </a:prstGeom>
          <a:solidFill>
            <a:srgbClr val="2D313B"/>
          </a:solidFill>
          <a:ln>
            <a:solidFill>
              <a:srgbClr val="2D313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设计验收</a:t>
            </a:r>
          </a:p>
        </p:txBody>
      </p:sp>
      <p:sp>
        <p:nvSpPr>
          <p:cNvPr id="22" name="圆角矩形 21"/>
          <p:cNvSpPr/>
          <p:nvPr>
            <p:custDataLst>
              <p:tags r:id="rId11"/>
            </p:custDataLst>
          </p:nvPr>
        </p:nvSpPr>
        <p:spPr>
          <a:xfrm>
            <a:off x="10146665" y="2554605"/>
            <a:ext cx="972000" cy="504000"/>
          </a:xfrm>
          <a:prstGeom prst="roundRect">
            <a:avLst/>
          </a:prstGeom>
          <a:solidFill>
            <a:srgbClr val="2D313B"/>
          </a:solidFill>
          <a:ln>
            <a:solidFill>
              <a:srgbClr val="2D313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ym typeface="+mn-ea"/>
              </a:rPr>
              <a:t>验收测试</a:t>
            </a:r>
          </a:p>
        </p:txBody>
      </p:sp>
      <p:sp>
        <p:nvSpPr>
          <p:cNvPr id="23" name="圆角矩形 22"/>
          <p:cNvSpPr/>
          <p:nvPr>
            <p:custDataLst>
              <p:tags r:id="rId12"/>
            </p:custDataLst>
          </p:nvPr>
        </p:nvSpPr>
        <p:spPr>
          <a:xfrm>
            <a:off x="9304020" y="3542030"/>
            <a:ext cx="972000" cy="504000"/>
          </a:xfrm>
          <a:prstGeom prst="roundRect">
            <a:avLst/>
          </a:prstGeom>
          <a:solidFill>
            <a:srgbClr val="2D313B"/>
          </a:solidFill>
          <a:ln>
            <a:solidFill>
              <a:srgbClr val="2D313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ym typeface="+mn-ea"/>
              </a:rPr>
              <a:t>系统测试</a:t>
            </a:r>
          </a:p>
        </p:txBody>
      </p:sp>
      <p:sp>
        <p:nvSpPr>
          <p:cNvPr id="24" name="圆角矩形 23"/>
          <p:cNvSpPr/>
          <p:nvPr>
            <p:custDataLst>
              <p:tags r:id="rId13"/>
            </p:custDataLst>
          </p:nvPr>
        </p:nvSpPr>
        <p:spPr>
          <a:xfrm>
            <a:off x="8232775" y="4337685"/>
            <a:ext cx="972000" cy="504000"/>
          </a:xfrm>
          <a:prstGeom prst="roundRect">
            <a:avLst/>
          </a:prstGeom>
          <a:solidFill>
            <a:srgbClr val="2D313B"/>
          </a:solidFill>
          <a:ln>
            <a:solidFill>
              <a:srgbClr val="2D313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集成测试</a:t>
            </a:r>
          </a:p>
        </p:txBody>
      </p:sp>
      <p:cxnSp>
        <p:nvCxnSpPr>
          <p:cNvPr id="26" name="直接箭头连接符 25"/>
          <p:cNvCxnSpPr>
            <a:stCxn id="13" idx="2"/>
            <a:endCxn id="4" idx="0"/>
          </p:cNvCxnSpPr>
          <p:nvPr/>
        </p:nvCxnSpPr>
        <p:spPr>
          <a:xfrm>
            <a:off x="1489710" y="3141980"/>
            <a:ext cx="972185" cy="422910"/>
          </a:xfrm>
          <a:prstGeom prst="straightConnector1">
            <a:avLst/>
          </a:prstGeom>
          <a:ln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4" idx="2"/>
            <a:endCxn id="15" idx="0"/>
          </p:cNvCxnSpPr>
          <p:nvPr/>
        </p:nvCxnSpPr>
        <p:spPr>
          <a:xfrm>
            <a:off x="2461895" y="4069080"/>
            <a:ext cx="1066165" cy="3492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5" idx="2"/>
            <a:endCxn id="14" idx="0"/>
          </p:cNvCxnSpPr>
          <p:nvPr/>
        </p:nvCxnSpPr>
        <p:spPr>
          <a:xfrm>
            <a:off x="3528060" y="4922520"/>
            <a:ext cx="1364615" cy="270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4" idx="3"/>
            <a:endCxn id="16" idx="2"/>
          </p:cNvCxnSpPr>
          <p:nvPr/>
        </p:nvCxnSpPr>
        <p:spPr>
          <a:xfrm flipV="1">
            <a:off x="5378450" y="4862830"/>
            <a:ext cx="1850390" cy="5822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6" idx="0"/>
            <a:endCxn id="12" idx="2"/>
          </p:cNvCxnSpPr>
          <p:nvPr/>
        </p:nvCxnSpPr>
        <p:spPr>
          <a:xfrm flipV="1">
            <a:off x="7228840" y="4038600"/>
            <a:ext cx="1004570" cy="3200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0"/>
            <a:endCxn id="17" idx="2"/>
          </p:cNvCxnSpPr>
          <p:nvPr/>
        </p:nvCxnSpPr>
        <p:spPr>
          <a:xfrm flipV="1">
            <a:off x="8233410" y="3141980"/>
            <a:ext cx="972185" cy="3924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8" idx="2"/>
            <a:endCxn id="20" idx="0"/>
          </p:cNvCxnSpPr>
          <p:nvPr/>
        </p:nvCxnSpPr>
        <p:spPr>
          <a:xfrm>
            <a:off x="3042285" y="3129280"/>
            <a:ext cx="1146175" cy="443230"/>
          </a:xfrm>
          <a:prstGeom prst="straightConnector1">
            <a:avLst/>
          </a:prstGeom>
          <a:ln>
            <a:solidFill>
              <a:srgbClr val="2D313B"/>
            </a:solidFill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0" idx="2"/>
            <a:endCxn id="21" idx="0"/>
          </p:cNvCxnSpPr>
          <p:nvPr>
            <p:custDataLst>
              <p:tags r:id="rId14"/>
            </p:custDataLst>
          </p:nvPr>
        </p:nvCxnSpPr>
        <p:spPr>
          <a:xfrm>
            <a:off x="4188460" y="4076700"/>
            <a:ext cx="1189990" cy="260985"/>
          </a:xfrm>
          <a:prstGeom prst="straightConnector1">
            <a:avLst/>
          </a:prstGeom>
          <a:ln>
            <a:solidFill>
              <a:srgbClr val="2D313B"/>
            </a:solidFill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1" idx="2"/>
            <a:endCxn id="19" idx="0"/>
          </p:cNvCxnSpPr>
          <p:nvPr>
            <p:custDataLst>
              <p:tags r:id="rId15"/>
            </p:custDataLst>
          </p:nvPr>
        </p:nvCxnSpPr>
        <p:spPr>
          <a:xfrm>
            <a:off x="5378450" y="4841875"/>
            <a:ext cx="1409065" cy="351155"/>
          </a:xfrm>
          <a:prstGeom prst="straightConnector1">
            <a:avLst/>
          </a:prstGeom>
          <a:ln>
            <a:solidFill>
              <a:srgbClr val="2D313B"/>
            </a:solidFill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9" idx="3"/>
            <a:endCxn id="24" idx="2"/>
          </p:cNvCxnSpPr>
          <p:nvPr>
            <p:custDataLst>
              <p:tags r:id="rId16"/>
            </p:custDataLst>
          </p:nvPr>
        </p:nvCxnSpPr>
        <p:spPr>
          <a:xfrm flipV="1">
            <a:off x="7273290" y="4841685"/>
            <a:ext cx="1445895" cy="603250"/>
          </a:xfrm>
          <a:prstGeom prst="straightConnector1">
            <a:avLst/>
          </a:prstGeom>
          <a:ln>
            <a:solidFill>
              <a:srgbClr val="2D313B"/>
            </a:solidFill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4" idx="0"/>
            <a:endCxn id="23" idx="2"/>
          </p:cNvCxnSpPr>
          <p:nvPr>
            <p:custDataLst>
              <p:tags r:id="rId17"/>
            </p:custDataLst>
          </p:nvPr>
        </p:nvCxnSpPr>
        <p:spPr>
          <a:xfrm flipV="1">
            <a:off x="8719185" y="4046030"/>
            <a:ext cx="1071245" cy="291465"/>
          </a:xfrm>
          <a:prstGeom prst="straightConnector1">
            <a:avLst/>
          </a:prstGeom>
          <a:ln>
            <a:solidFill>
              <a:srgbClr val="2D313B"/>
            </a:solidFill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3" idx="0"/>
          </p:cNvCxnSpPr>
          <p:nvPr>
            <p:custDataLst>
              <p:tags r:id="rId18"/>
            </p:custDataLst>
          </p:nvPr>
        </p:nvCxnSpPr>
        <p:spPr>
          <a:xfrm flipV="1">
            <a:off x="9790430" y="3028125"/>
            <a:ext cx="1149985" cy="513715"/>
          </a:xfrm>
          <a:prstGeom prst="straightConnector1">
            <a:avLst/>
          </a:prstGeom>
          <a:solidFill>
            <a:srgbClr val="2D313B"/>
          </a:solidFill>
          <a:ln>
            <a:solidFill>
              <a:srgbClr val="2D313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7" name="文本框 46"/>
          <p:cNvSpPr txBox="1"/>
          <p:nvPr/>
        </p:nvSpPr>
        <p:spPr>
          <a:xfrm>
            <a:off x="4013835" y="1950085"/>
            <a:ext cx="44437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5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双质量保证和验证模型</a:t>
            </a:r>
          </a:p>
        </p:txBody>
      </p:sp>
      <p:sp>
        <p:nvSpPr>
          <p:cNvPr id="110" name="文本框 109"/>
          <p:cNvSpPr txBox="1"/>
          <p:nvPr>
            <p:custDataLst>
              <p:tags r:id="rId19"/>
            </p:custDataLst>
          </p:nvPr>
        </p:nvSpPr>
        <p:spPr>
          <a:xfrm>
            <a:off x="317602" y="1313815"/>
            <a:ext cx="287909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OPPOSans L" panose="00020600040101010101" pitchFamily="18" charset="-122"/>
                <a:sym typeface="+mn-ea"/>
              </a:rPr>
              <a:t>测试与开发同步</a:t>
            </a:r>
            <a:endParaRPr lang="zh-CN" altLang="en-US" dirty="0">
              <a:solidFill>
                <a:schemeClr val="dk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400">
                <a:sym typeface="+mn-ea"/>
              </a:rPr>
              <a:t>强调测试与开发同步进行，测试针对文档、代码等一切</a:t>
            </a:r>
            <a:endParaRPr lang="zh-CN" altLang="en-US" sz="1400" dirty="0">
              <a:solidFill>
                <a:schemeClr val="dk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1" name="文本框 110"/>
          <p:cNvSpPr txBox="1"/>
          <p:nvPr>
            <p:custDataLst>
              <p:tags r:id="rId20"/>
            </p:custDataLst>
          </p:nvPr>
        </p:nvSpPr>
        <p:spPr>
          <a:xfrm>
            <a:off x="3422117" y="1148080"/>
            <a:ext cx="2879090" cy="60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OPPOSans L" panose="00020600040101010101" pitchFamily="18" charset="-122"/>
                <a:sym typeface="+mn-ea"/>
              </a:rPr>
              <a:t>尽早发现问题</a:t>
            </a:r>
            <a:endParaRPr lang="zh-CN" altLang="en-US" dirty="0">
              <a:solidFill>
                <a:schemeClr val="dk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400">
                <a:sym typeface="+mn-ea"/>
              </a:rPr>
              <a:t>及早发现软件缺陷，降低修改成本</a:t>
            </a:r>
            <a:endParaRPr lang="en-US" altLang="zh-CN" dirty="0">
              <a:solidFill>
                <a:schemeClr val="dk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3" name="文本框 112"/>
          <p:cNvSpPr txBox="1"/>
          <p:nvPr>
            <p:custDataLst>
              <p:tags r:id="rId21"/>
            </p:custDataLst>
          </p:nvPr>
        </p:nvSpPr>
        <p:spPr>
          <a:xfrm>
            <a:off x="6326607" y="1089660"/>
            <a:ext cx="287909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OPPOSans L" panose="00020600040101010101" pitchFamily="18" charset="-122"/>
                <a:sym typeface="+mn-ea"/>
              </a:rPr>
              <a:t>辅助原型设计</a:t>
            </a:r>
            <a:endParaRPr lang="zh-CN" altLang="en-US" dirty="0">
              <a:solidFill>
                <a:schemeClr val="dk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400">
                <a:sym typeface="+mn-ea"/>
              </a:rPr>
              <a:t>评价开发工作，提出修正建议，制定下一步计划</a:t>
            </a:r>
            <a:endParaRPr lang="zh-CN" altLang="en-US" sz="1400" dirty="0">
              <a:solidFill>
                <a:schemeClr val="dk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4" name="文本框 113"/>
          <p:cNvSpPr txBox="1"/>
          <p:nvPr>
            <p:custDataLst>
              <p:tags r:id="rId22"/>
            </p:custDataLst>
          </p:nvPr>
        </p:nvSpPr>
        <p:spPr>
          <a:xfrm>
            <a:off x="9313012" y="1217930"/>
            <a:ext cx="2879090" cy="60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OPPOSans L" panose="00020600040101010101" pitchFamily="18" charset="-122"/>
                <a:sym typeface="+mn-ea"/>
              </a:rPr>
              <a:t>过程质量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OPPOSans L" panose="00020600040101010101" pitchFamily="18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>
                <a:sym typeface="+mn-ea"/>
              </a:rPr>
              <a:t>确保软件生命周期的过程质量高</a:t>
            </a:r>
            <a:endParaRPr lang="en-US" altLang="zh-CN" sz="1400" dirty="0">
              <a:solidFill>
                <a:schemeClr val="dk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3" grpId="0"/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-3" y="1520665"/>
            <a:ext cx="1393374" cy="2742351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  <a:gd name="connsiteX0-1" fmla="*/ 0 w 3482340"/>
              <a:gd name="connsiteY0-2" fmla="*/ 0 h 3670300"/>
              <a:gd name="connsiteX1-3" fmla="*/ 3482340 w 3482340"/>
              <a:gd name="connsiteY1-4" fmla="*/ 2514600 h 3670300"/>
              <a:gd name="connsiteX2-5" fmla="*/ 2301240 w 3482340"/>
              <a:gd name="connsiteY2-6" fmla="*/ 3670300 h 3670300"/>
              <a:gd name="connsiteX0-7" fmla="*/ 0 w 2301240"/>
              <a:gd name="connsiteY0-8" fmla="*/ 0 h 3670300"/>
              <a:gd name="connsiteX1-9" fmla="*/ 1013460 w 2301240"/>
              <a:gd name="connsiteY1-10" fmla="*/ 1005840 h 3670300"/>
              <a:gd name="connsiteX2-11" fmla="*/ 2301240 w 2301240"/>
              <a:gd name="connsiteY2-12" fmla="*/ 3670300 h 3670300"/>
              <a:gd name="connsiteX0-13" fmla="*/ 22860 w 1036320"/>
              <a:gd name="connsiteY0-14" fmla="*/ 0 h 2039620"/>
              <a:gd name="connsiteX1-15" fmla="*/ 1036320 w 1036320"/>
              <a:gd name="connsiteY1-16" fmla="*/ 1005840 h 2039620"/>
              <a:gd name="connsiteX2-17" fmla="*/ 0 w 1036320"/>
              <a:gd name="connsiteY2-18" fmla="*/ 2039620 h 2039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36320" h="2039620">
                <a:moveTo>
                  <a:pt x="22860" y="0"/>
                </a:moveTo>
                <a:lnTo>
                  <a:pt x="1036320" y="1005840"/>
                </a:lnTo>
                <a:lnTo>
                  <a:pt x="0" y="2039620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 rot="10800000">
            <a:off x="10427150" y="4697477"/>
            <a:ext cx="1755324" cy="2179470"/>
          </a:xfrm>
          <a:custGeom>
            <a:avLst/>
            <a:gdLst>
              <a:gd name="connsiteX0" fmla="*/ 0 w 3505200"/>
              <a:gd name="connsiteY0" fmla="*/ 0 h 4660900"/>
              <a:gd name="connsiteX1" fmla="*/ 3505200 w 3505200"/>
              <a:gd name="connsiteY1" fmla="*/ 3505200 h 4660900"/>
              <a:gd name="connsiteX2" fmla="*/ 2324100 w 3505200"/>
              <a:gd name="connsiteY2" fmla="*/ 4660900 h 4660900"/>
              <a:gd name="connsiteX0-1" fmla="*/ 0 w 3482340"/>
              <a:gd name="connsiteY0-2" fmla="*/ 0 h 3670300"/>
              <a:gd name="connsiteX1-3" fmla="*/ 3482340 w 3482340"/>
              <a:gd name="connsiteY1-4" fmla="*/ 2514600 h 3670300"/>
              <a:gd name="connsiteX2-5" fmla="*/ 2301240 w 3482340"/>
              <a:gd name="connsiteY2-6" fmla="*/ 3670300 h 3670300"/>
              <a:gd name="connsiteX0-7" fmla="*/ 0 w 2301240"/>
              <a:gd name="connsiteY0-8" fmla="*/ 0 h 3670300"/>
              <a:gd name="connsiteX1-9" fmla="*/ 1013460 w 2301240"/>
              <a:gd name="connsiteY1-10" fmla="*/ 1005840 h 3670300"/>
              <a:gd name="connsiteX2-11" fmla="*/ 2301240 w 2301240"/>
              <a:gd name="connsiteY2-12" fmla="*/ 3670300 h 3670300"/>
              <a:gd name="connsiteX0-13" fmla="*/ 22860 w 1036320"/>
              <a:gd name="connsiteY0-14" fmla="*/ 0 h 2039620"/>
              <a:gd name="connsiteX1-15" fmla="*/ 1036320 w 1036320"/>
              <a:gd name="connsiteY1-16" fmla="*/ 1005840 h 2039620"/>
              <a:gd name="connsiteX2-17" fmla="*/ 0 w 1036320"/>
              <a:gd name="connsiteY2-18" fmla="*/ 2039620 h 2039620"/>
              <a:gd name="connsiteX0-19" fmla="*/ 22860 w 1312604"/>
              <a:gd name="connsiteY0-20" fmla="*/ 0 h 2039620"/>
              <a:gd name="connsiteX1-21" fmla="*/ 1312604 w 1312604"/>
              <a:gd name="connsiteY1-22" fmla="*/ 731917 h 2039620"/>
              <a:gd name="connsiteX2-23" fmla="*/ 0 w 1312604"/>
              <a:gd name="connsiteY2-24" fmla="*/ 2039620 h 2039620"/>
              <a:gd name="connsiteX0-25" fmla="*/ 1037588 w 1312604"/>
              <a:gd name="connsiteY0-26" fmla="*/ 0 h 1618616"/>
              <a:gd name="connsiteX1-27" fmla="*/ 1312604 w 1312604"/>
              <a:gd name="connsiteY1-28" fmla="*/ 310913 h 1618616"/>
              <a:gd name="connsiteX2-29" fmla="*/ 0 w 1312604"/>
              <a:gd name="connsiteY2-30" fmla="*/ 1618616 h 1618616"/>
              <a:gd name="connsiteX0-31" fmla="*/ 1013974 w 1312604"/>
              <a:gd name="connsiteY0-32" fmla="*/ 0 h 1611532"/>
              <a:gd name="connsiteX1-33" fmla="*/ 1312604 w 1312604"/>
              <a:gd name="connsiteY1-34" fmla="*/ 303829 h 1611532"/>
              <a:gd name="connsiteX2-35" fmla="*/ 0 w 1312604"/>
              <a:gd name="connsiteY2-36" fmla="*/ 1611532 h 1611532"/>
              <a:gd name="connsiteX0-37" fmla="*/ 1006890 w 1305520"/>
              <a:gd name="connsiteY0-38" fmla="*/ 0 h 1620978"/>
              <a:gd name="connsiteX1-39" fmla="*/ 1305520 w 1305520"/>
              <a:gd name="connsiteY1-40" fmla="*/ 303829 h 1620978"/>
              <a:gd name="connsiteX2-41" fmla="*/ 0 w 1305520"/>
              <a:gd name="connsiteY2-42" fmla="*/ 1620978 h 16209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05520" h="1620978">
                <a:moveTo>
                  <a:pt x="1006890" y="0"/>
                </a:moveTo>
                <a:lnTo>
                  <a:pt x="1305520" y="303829"/>
                </a:lnTo>
                <a:lnTo>
                  <a:pt x="0" y="1620978"/>
                </a:lnTo>
              </a:path>
            </a:pathLst>
          </a:cu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1074400" y="3875314"/>
            <a:ext cx="1117600" cy="1117600"/>
          </a:xfrm>
          <a:prstGeom prst="line">
            <a:avLst/>
          </a:pr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等腰三角形 12"/>
          <p:cNvSpPr/>
          <p:nvPr>
            <p:custDataLst>
              <p:tags r:id="rId3"/>
            </p:custDataLst>
          </p:nvPr>
        </p:nvSpPr>
        <p:spPr>
          <a:xfrm>
            <a:off x="0" y="5167086"/>
            <a:ext cx="1739439" cy="1690914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25600" y="885371"/>
            <a:ext cx="10566400" cy="1973943"/>
            <a:chOff x="1625600" y="885371"/>
            <a:chExt cx="10566400" cy="1973943"/>
          </a:xfrm>
          <a:solidFill>
            <a:schemeClr val="accent2"/>
          </a:solidFill>
        </p:grpSpPr>
        <p:sp>
          <p:nvSpPr>
            <p:cNvPr id="14" name="任意多边形: 形状 13"/>
            <p:cNvSpPr/>
            <p:nvPr>
              <p:custDataLst>
                <p:tags r:id="rId7"/>
              </p:custDataLst>
            </p:nvPr>
          </p:nvSpPr>
          <p:spPr>
            <a:xfrm>
              <a:off x="1625600" y="885371"/>
              <a:ext cx="10566400" cy="1973943"/>
            </a:xfrm>
            <a:custGeom>
              <a:avLst/>
              <a:gdLst>
                <a:gd name="connsiteX0" fmla="*/ 0 w 10566400"/>
                <a:gd name="connsiteY0" fmla="*/ 0 h 1973943"/>
                <a:gd name="connsiteX1" fmla="*/ 10566400 w 10566400"/>
                <a:gd name="connsiteY1" fmla="*/ 0 h 1973943"/>
                <a:gd name="connsiteX2" fmla="*/ 10566400 w 10566400"/>
                <a:gd name="connsiteY2" fmla="*/ 1973943 h 1973943"/>
                <a:gd name="connsiteX3" fmla="*/ 1785257 w 10566400"/>
                <a:gd name="connsiteY3" fmla="*/ 1973943 h 1973943"/>
                <a:gd name="connsiteX4" fmla="*/ 0 w 10566400"/>
                <a:gd name="connsiteY4" fmla="*/ 0 h 197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6400" h="1973943">
                  <a:moveTo>
                    <a:pt x="0" y="0"/>
                  </a:moveTo>
                  <a:lnTo>
                    <a:pt x="10566400" y="0"/>
                  </a:lnTo>
                  <a:lnTo>
                    <a:pt x="10566400" y="1973943"/>
                  </a:lnTo>
                  <a:lnTo>
                    <a:pt x="1785257" y="19739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8"/>
              </p:custDataLst>
            </p:nvPr>
          </p:nvSpPr>
          <p:spPr>
            <a:xfrm>
              <a:off x="1625600" y="885371"/>
              <a:ext cx="10566400" cy="1973943"/>
            </a:xfrm>
            <a:custGeom>
              <a:avLst/>
              <a:gdLst>
                <a:gd name="connsiteX0" fmla="*/ 0 w 10566400"/>
                <a:gd name="connsiteY0" fmla="*/ 0 h 1973943"/>
                <a:gd name="connsiteX1" fmla="*/ 10566400 w 10566400"/>
                <a:gd name="connsiteY1" fmla="*/ 0 h 1973943"/>
                <a:gd name="connsiteX2" fmla="*/ 10566400 w 10566400"/>
                <a:gd name="connsiteY2" fmla="*/ 1973943 h 1973943"/>
                <a:gd name="connsiteX3" fmla="*/ 1785257 w 10566400"/>
                <a:gd name="connsiteY3" fmla="*/ 1973943 h 1973943"/>
                <a:gd name="connsiteX4" fmla="*/ 0 w 10566400"/>
                <a:gd name="connsiteY4" fmla="*/ 0 h 197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6400" h="1973943">
                  <a:moveTo>
                    <a:pt x="0" y="0"/>
                  </a:moveTo>
                  <a:lnTo>
                    <a:pt x="10566400" y="0"/>
                  </a:lnTo>
                  <a:lnTo>
                    <a:pt x="10566400" y="1973943"/>
                  </a:lnTo>
                  <a:lnTo>
                    <a:pt x="1785257" y="19739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97496" y="1302951"/>
            <a:ext cx="1400869" cy="1400866"/>
            <a:chOff x="304800" y="673100"/>
            <a:chExt cx="4000500" cy="4000500"/>
          </a:xfrm>
          <a:effectLst>
            <a:outerShdw blurRad="444500" dist="76200" dir="8100000" algn="tr" rotWithShape="0">
              <a:schemeClr val="tx1">
                <a:lumMod val="65000"/>
                <a:lumOff val="35000"/>
                <a:alpha val="50000"/>
              </a:schemeClr>
            </a:outerShdw>
          </a:effectLst>
        </p:grpSpPr>
        <p:sp>
          <p:nvSpPr>
            <p:cNvPr id="17" name="同心圆 98"/>
            <p:cNvSpPr/>
            <p:nvPr>
              <p:custDataLst>
                <p:tags r:id="rId5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FFFFF"/>
                </a:gs>
                <a:gs pos="55000">
                  <a:srgbClr val="F2F2F2">
                    <a:lumMod val="9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81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 b="1" dirty="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6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1000">
                  <a:srgbClr val="F2F2F2">
                    <a:lumMod val="95000"/>
                  </a:srgbClr>
                </a:gs>
                <a:gs pos="100000">
                  <a:srgbClr val="BFBFBF">
                    <a:lumMod val="75000"/>
                  </a:srgbClr>
                </a:gs>
              </a:gsLst>
              <a:lin ang="18900000" scaled="0"/>
            </a:gra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6830" dir="2700000" sx="0" sy="0" rotWithShape="0">
                      <a:schemeClr val="dk1">
                        <a:lumMod val="75000"/>
                        <a:lumOff val="25000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2466521" y="3890091"/>
            <a:ext cx="0" cy="1102823"/>
          </a:xfrm>
          <a:prstGeom prst="line">
            <a:avLst/>
          </a:prstGeom>
          <a:ln w="28575">
            <a:solidFill>
              <a:srgbClr val="C82C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87852" y="3711013"/>
            <a:ext cx="49829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5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需求管理</a:t>
            </a: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2592304" y="4448891"/>
            <a:ext cx="7945067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400" b="1" u="none" strike="noStrike" dirty="0">
                <a:solidFill>
                  <a:schemeClr val="dk1">
                    <a:lumMod val="90000"/>
                    <a:lumOff val="10000"/>
                  </a:schemeClr>
                </a:solidFill>
                <a:effectLst/>
                <a:cs typeface="+mn-ea"/>
                <a:sym typeface="+mn-lt"/>
              </a:rPr>
              <a:t>Demand management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0856686" y="0"/>
            <a:ext cx="1335314" cy="1378857"/>
          </a:xfrm>
          <a:prstGeom prst="line">
            <a:avLst/>
          </a:prstGeom>
          <a:noFill/>
          <a:ln w="12700">
            <a:solidFill>
              <a:srgbClr val="92888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图片 4" descr="山东大学校徽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55" y="3853815"/>
            <a:ext cx="1142365" cy="1139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6b9b259-307c-4eb8-98ab-eca5e655f3a2"/>
  <p:tag name="COMMONDATA" val="eyJoZGlkIjoiMzEwNTM5NzYwMDRjMzkwZTVkZjY2ODkwMGIxNGU0O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36,&quot;width&quot;:10656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508,&quot;width&quot;:249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22b946c-96da-4477-88f7-70a2e943e860}"/>
  <p:tag name="TABLE_ENDDRAG_ORIGIN_RECT" val="618*328"/>
  <p:tag name="TABLE_ENDDRAG_RECT" val="144*143*618*328"/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13"/>
  <p:tag name="KSO_WM_UNI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13"/>
  <p:tag name="KSO_WM_UNI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2_2"/>
  <p:tag name="KSO_WM_UNIT_ID" val="diagram20181206_1*l_h_i*1_2_2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1_2"/>
  <p:tag name="KSO_WM_UNIT_ID" val="diagram20181206_1*l_h_i*1_1_2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1"/>
  <p:tag name="KSO_WM_UNIT_ID" val="diagram20181206_1*l_h_i*1_3_1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2_3"/>
  <p:tag name="KSO_WM_UNIT_ID" val="diagram20181206_1*l_h_i*1_2_3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1_3"/>
  <p:tag name="KSO_WM_UNIT_ID" val="diagram20181206_1*l_h_i*1_1_3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f"/>
  <p:tag name="KSO_WM_UNIT_INDEX" val="1_1_1"/>
  <p:tag name="KSO_WM_UNIT_ID" val="diagram20181206_1*l_h_f*1_1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单击此处添加文本具体内容"/>
  <p:tag name="PA" val="v5.2.8"/>
  <p:tag name="KSO_WM_UNIT_NOCLEAR" val="0"/>
  <p:tag name="KSO_WM_UNIT_DIAGRAM_ISNUMVISUAL" val="0"/>
  <p:tag name="KSO_WM_UNIT_DIAGRAM_ISREFERUNIT" val="0"/>
  <p:tag name="KSO_WM_UNIT_VALUE" val="16"/>
  <p:tag name="KSO_WM_UNIT_TEXT_FILL_FORE_SCHEMECOLOR_INDEX" val="2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3"/>
  <p:tag name="KSO_WM_UNIT_ID" val="diagram20181206_1*l_h_i*1_3_3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4"/>
  <p:tag name="KSO_WM_UNIT_ID" val="diagram20181206_1*l_h_i*1_3_4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2_1"/>
  <p:tag name="KSO_WM_UNIT_ID" val="diagram20181206_1*l_h_i*1_2_1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5"/>
  <p:tag name="KSO_WM_UNIT_ID" val="diagram20181206_1*l_h_i*1_3_5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f"/>
  <p:tag name="KSO_WM_UNIT_INDEX" val="1_2_1"/>
  <p:tag name="KSO_WM_UNIT_ID" val="diagram20181206_1*l_h_f*1_2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单击此处添加文本具体内容"/>
  <p:tag name="PA" val="v5.2.8"/>
  <p:tag name="KSO_WM_UNIT_NOCLEAR" val="0"/>
  <p:tag name="KSO_WM_UNIT_DIAGRAM_ISNUMVISUAL" val="0"/>
  <p:tag name="KSO_WM_UNIT_DIAGRAM_ISREFERUNIT" val="0"/>
  <p:tag name="KSO_WM_UNIT_VALUE" val="16"/>
  <p:tag name="KSO_WM_UNIT_TEXT_FILL_FORE_SCHEMECOLOR_INDEX" val="2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a"/>
  <p:tag name="KSO_WM_UNIT_INDEX" val="1_3_1"/>
  <p:tag name="KSO_WM_UNIT_ID" val="diagram20181206_1*l_h_a*1_3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添加标题"/>
  <p:tag name="PA" val="v5.2.8"/>
  <p:tag name="KSO_WM_UNIT_ISCONTENTSTITLE" val="0"/>
  <p:tag name="KSO_WM_UNIT_NOCLEAR" val="0"/>
  <p:tag name="KSO_WM_UNIT_DIAGRAM_ISNUMVISUAL" val="0"/>
  <p:tag name="KSO_WM_UNIT_DIAGRAM_ISREFERUNIT" val="0"/>
  <p:tag name="KSO_WM_UNIT_VALUE" val="6"/>
  <p:tag name="KSO_WM_UNIT_TEXT_FILL_FORE_SCHEMECOLOR_INDEX" val="2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1_1"/>
  <p:tag name="KSO_WM_UNIT_ID" val="diagram20181206_1*l_h_i*1_1_1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a"/>
  <p:tag name="KSO_WM_UNIT_INDEX" val="1"/>
  <p:tag name="KSO_WM_UNIT_ID" val="diagram20181206_1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PA" val="v5.2.8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VALUE" val="19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2"/>
  <p:tag name="KSO_WM_UNIT_ID" val="diagram20181206_1*l_h_i*1_3_2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181206_1*l_h_x*1_1_1"/>
  <p:tag name="KSO_WM_TEMPLATE_CATEGORY" val="diagram"/>
  <p:tag name="KSO_WM_TEMPLATE_INDEX" val="20181206"/>
  <p:tag name="KSO_WM_UNIT_LAYERLEVEL" val="1_1_1"/>
  <p:tag name="KSO_WM_TAG_VERSION" val="1.0"/>
  <p:tag name="KSO_WM_BEAUTIFY_FLAG" val="#wm#"/>
  <p:tag name="KSO_WM_UNIT_VALUE" val="200*200"/>
  <p:tag name="KSO_WM_UNIT_TYPE" val="l_h_x"/>
  <p:tag name="KSO_WM_UNIT_INDEX" val="1_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181206_1*l_h_x*1_2_1"/>
  <p:tag name="KSO_WM_TEMPLATE_CATEGORY" val="diagram"/>
  <p:tag name="KSO_WM_TEMPLATE_INDEX" val="20181206"/>
  <p:tag name="KSO_WM_UNIT_LAYERLEVEL" val="1_1_1"/>
  <p:tag name="KSO_WM_TAG_VERSION" val="1.0"/>
  <p:tag name="KSO_WM_BEAUTIFY_FLAG" val="#wm#"/>
  <p:tag name="KSO_WM_UNIT_VALUE" val="200*200"/>
  <p:tag name="KSO_WM_UNIT_TYPE" val="l_h_x"/>
  <p:tag name="KSO_WM_UNIT_INDEX" val="1_2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181206_1*l_h_x*1_3_1"/>
  <p:tag name="KSO_WM_TEMPLATE_CATEGORY" val="diagram"/>
  <p:tag name="KSO_WM_TEMPLATE_INDEX" val="20181206"/>
  <p:tag name="KSO_WM_UNIT_LAYERLEVEL" val="1_1_1"/>
  <p:tag name="KSO_WM_TAG_VERSION" val="1.0"/>
  <p:tag name="KSO_WM_BEAUTIFY_FLAG" val="#wm#"/>
  <p:tag name="KSO_WM_UNIT_VALUE" val="173*173"/>
  <p:tag name="KSO_WM_UNIT_TYPE" val="l_h_x"/>
  <p:tag name="KSO_WM_UNIT_INDEX" val="1_3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1_4"/>
  <p:tag name="KSO_WM_UNIT_ID" val="diagram20181206_1*l_h_i*1_1_4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5"/>
  <p:tag name="KSO_WM_UNIT_FILL_FORE_SCHEMECOLOR_INDEX_2_TRANS" val="0"/>
  <p:tag name="KSO_WM_UNIT_FILL_FORE_SCHEMECOLOR_INDEX_3_BRIGHTNESS" val="-0.3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135"/>
  <p:tag name="KSO_WM_UNIT_FILL_GRADIENT_DIRECTION" val="2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-0.05"/>
  <p:tag name="KSO_WM_UNIT_FILL_FORE_SCHEMECOLOR_INDEX_2" val="14"/>
  <p:tag name="KSO_WM_UNIT_FILL_FORE_SCHEMECOLOR_INDEX_2_POS" val="0.51"/>
  <p:tag name="KSO_WM_UNIT_FILL_FORE_SCHEMECOLOR_INDEX_2_TRANS" val="0"/>
  <p:tag name="KSO_WM_UNIT_FILL_FORE_SCHEMECOLOR_INDEX_3_BRIGHTNESS" val="-0.25"/>
  <p:tag name="KSO_WM_UNIT_FILL_FORE_SCHEMECOLOR_INDEX_3" val="14"/>
  <p:tag name="KSO_WM_UNIT_FILL_FORE_SCHEMECOLOR_INDEX_3_POS" val="1"/>
  <p:tag name="KSO_WM_UNIT_FILL_FORE_SCHEMECOLOR_INDEX_3_TRANS" val="0"/>
  <p:tag name="KSO_WM_UNIT_FILL_GRADIENT_TYPE" val="0"/>
  <p:tag name="KSO_WM_UNIT_FILL_GRADIENT_ANGLE" val="315"/>
  <p:tag name="KSO_WM_UNIT_FILL_GRADIENT_DIRECTION" val="5"/>
  <p:tag name="KSO_WM_UNIT_FILL_TYPE" val="3"/>
  <p:tag name="KSO_WM_UNIT_SHADOW_SCHEMECOLOR_INDEX_BRIGHTNESS" val="0.35"/>
  <p:tag name="KSO_WM_UNIT_SHADOW_SCHEMECOLOR_INDEX" val="13"/>
  <p:tag name="KSO_WM_UNIT_TEXT_FILL_FORE_SCHEMECOLOR_INDEX_BRIGHTNESS" val="0.25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第一PPT，www.1ppt.com​">
  <a:themeElements>
    <a:clrScheme name="">
      <a:dk1>
        <a:srgbClr val="5A0610"/>
      </a:dk1>
      <a:lt1>
        <a:srgbClr val="FFFFFF"/>
      </a:lt1>
      <a:dk2>
        <a:srgbClr val="970B1C"/>
      </a:dk2>
      <a:lt2>
        <a:srgbClr val="970B1C"/>
      </a:lt2>
      <a:accent1>
        <a:srgbClr val="C00000"/>
      </a:accent1>
      <a:accent2>
        <a:srgbClr val="970B1C"/>
      </a:accent2>
      <a:accent3>
        <a:srgbClr val="5A0610"/>
      </a:accent3>
      <a:accent4>
        <a:srgbClr val="920D14"/>
      </a:accent4>
      <a:accent5>
        <a:srgbClr val="5A0610"/>
      </a:accent5>
      <a:accent6>
        <a:srgbClr val="920D14"/>
      </a:accent6>
      <a:hlink>
        <a:srgbClr val="0563C1"/>
      </a:hlink>
      <a:folHlink>
        <a:srgbClr val="954F72"/>
      </a:folHlink>
    </a:clrScheme>
    <a:fontScheme name="rs2evova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第一PPT，www.1ppt.com​">
  <a:themeElements>
    <a:clrScheme name="">
      <a:dk1>
        <a:srgbClr val="5A0610"/>
      </a:dk1>
      <a:lt1>
        <a:srgbClr val="FFFFFF"/>
      </a:lt1>
      <a:dk2>
        <a:srgbClr val="970B1C"/>
      </a:dk2>
      <a:lt2>
        <a:srgbClr val="970B1C"/>
      </a:lt2>
      <a:accent1>
        <a:srgbClr val="C00000"/>
      </a:accent1>
      <a:accent2>
        <a:srgbClr val="970B1C"/>
      </a:accent2>
      <a:accent3>
        <a:srgbClr val="5A0610"/>
      </a:accent3>
      <a:accent4>
        <a:srgbClr val="920D14"/>
      </a:accent4>
      <a:accent5>
        <a:srgbClr val="5A0610"/>
      </a:accent5>
      <a:accent6>
        <a:srgbClr val="920D14"/>
      </a:accent6>
      <a:hlink>
        <a:srgbClr val="0563C1"/>
      </a:hlink>
      <a:folHlink>
        <a:srgbClr val="954F72"/>
      </a:folHlink>
    </a:clrScheme>
    <a:fontScheme name="rs2evova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第一PPT，www.1ppt.com​">
  <a:themeElements>
    <a:clrScheme name="">
      <a:dk1>
        <a:srgbClr val="5A0610"/>
      </a:dk1>
      <a:lt1>
        <a:srgbClr val="FFFFFF"/>
      </a:lt1>
      <a:dk2>
        <a:srgbClr val="970B1C"/>
      </a:dk2>
      <a:lt2>
        <a:srgbClr val="970B1C"/>
      </a:lt2>
      <a:accent1>
        <a:srgbClr val="C00000"/>
      </a:accent1>
      <a:accent2>
        <a:srgbClr val="970B1C"/>
      </a:accent2>
      <a:accent3>
        <a:srgbClr val="5A0610"/>
      </a:accent3>
      <a:accent4>
        <a:srgbClr val="920D14"/>
      </a:accent4>
      <a:accent5>
        <a:srgbClr val="5A0610"/>
      </a:accent5>
      <a:accent6>
        <a:srgbClr val="920D14"/>
      </a:accent6>
      <a:hlink>
        <a:srgbClr val="0563C1"/>
      </a:hlink>
      <a:folHlink>
        <a:srgbClr val="954F72"/>
      </a:folHlink>
    </a:clrScheme>
    <a:fontScheme name="rs2evova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2_第一PPT，www.1ppt.com​">
  <a:themeElements>
    <a:clrScheme name="">
      <a:dk1>
        <a:srgbClr val="5A0610"/>
      </a:dk1>
      <a:lt1>
        <a:srgbClr val="FFFFFF"/>
      </a:lt1>
      <a:dk2>
        <a:srgbClr val="970B1C"/>
      </a:dk2>
      <a:lt2>
        <a:srgbClr val="970B1C"/>
      </a:lt2>
      <a:accent1>
        <a:srgbClr val="C00000"/>
      </a:accent1>
      <a:accent2>
        <a:srgbClr val="970B1C"/>
      </a:accent2>
      <a:accent3>
        <a:srgbClr val="5A0610"/>
      </a:accent3>
      <a:accent4>
        <a:srgbClr val="920D14"/>
      </a:accent4>
      <a:accent5>
        <a:srgbClr val="5A0610"/>
      </a:accent5>
      <a:accent6>
        <a:srgbClr val="920D14"/>
      </a:accent6>
      <a:hlink>
        <a:srgbClr val="0563C1"/>
      </a:hlink>
      <a:folHlink>
        <a:srgbClr val="954F72"/>
      </a:folHlink>
    </a:clrScheme>
    <a:fontScheme name="rs2evova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1_第一PPT，www.1ppt.com​">
  <a:themeElements>
    <a:clrScheme name="">
      <a:dk1>
        <a:srgbClr val="5A0610"/>
      </a:dk1>
      <a:lt1>
        <a:srgbClr val="FFFFFF"/>
      </a:lt1>
      <a:dk2>
        <a:srgbClr val="970B1C"/>
      </a:dk2>
      <a:lt2>
        <a:srgbClr val="970B1C"/>
      </a:lt2>
      <a:accent1>
        <a:srgbClr val="C00000"/>
      </a:accent1>
      <a:accent2>
        <a:srgbClr val="970B1C"/>
      </a:accent2>
      <a:accent3>
        <a:srgbClr val="5A0610"/>
      </a:accent3>
      <a:accent4>
        <a:srgbClr val="920D14"/>
      </a:accent4>
      <a:accent5>
        <a:srgbClr val="5A0610"/>
      </a:accent5>
      <a:accent6>
        <a:srgbClr val="920D14"/>
      </a:accent6>
      <a:hlink>
        <a:srgbClr val="0563C1"/>
      </a:hlink>
      <a:folHlink>
        <a:srgbClr val="954F72"/>
      </a:folHlink>
    </a:clrScheme>
    <a:fontScheme name="rs2evova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5_第一PPT，www.1ppt.com​">
  <a:themeElements>
    <a:clrScheme name="">
      <a:dk1>
        <a:srgbClr val="5A0610"/>
      </a:dk1>
      <a:lt1>
        <a:srgbClr val="FFFFFF"/>
      </a:lt1>
      <a:dk2>
        <a:srgbClr val="970B1C"/>
      </a:dk2>
      <a:lt2>
        <a:srgbClr val="970B1C"/>
      </a:lt2>
      <a:accent1>
        <a:srgbClr val="C00000"/>
      </a:accent1>
      <a:accent2>
        <a:srgbClr val="970B1C"/>
      </a:accent2>
      <a:accent3>
        <a:srgbClr val="5A0610"/>
      </a:accent3>
      <a:accent4>
        <a:srgbClr val="920D14"/>
      </a:accent4>
      <a:accent5>
        <a:srgbClr val="5A0610"/>
      </a:accent5>
      <a:accent6>
        <a:srgbClr val="920D14"/>
      </a:accent6>
      <a:hlink>
        <a:srgbClr val="0563C1"/>
      </a:hlink>
      <a:folHlink>
        <a:srgbClr val="954F72"/>
      </a:folHlink>
    </a:clrScheme>
    <a:fontScheme name="rs2evova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929</Words>
  <Application>Microsoft Office PowerPoint</Application>
  <PresentationFormat>宽屏</PresentationFormat>
  <Paragraphs>233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等线</vt:lpstr>
      <vt:lpstr>方正姚体</vt:lpstr>
      <vt:lpstr>微软雅黑</vt:lpstr>
      <vt:lpstr>优设标题黑</vt:lpstr>
      <vt:lpstr>Arial</vt:lpstr>
      <vt:lpstr>Times New Roman</vt:lpstr>
      <vt:lpstr>自定义设计方案</vt:lpstr>
      <vt:lpstr>2_第一PPT，www.1ppt.com​</vt:lpstr>
      <vt:lpstr>3_第一PPT，www.1ppt.com​</vt:lpstr>
      <vt:lpstr>4_第一PPT，www.1ppt.com​</vt:lpstr>
      <vt:lpstr>12_第一PPT，www.1ppt.com​</vt:lpstr>
      <vt:lpstr>11_第一PPT，www.1ppt.com​</vt:lpstr>
      <vt:lpstr>25_第一PPT，www.1ppt.com​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商业分析报告</dc:title>
  <dc:creator>第一PPT</dc:creator>
  <cp:keywords>www.1ppt.com</cp:keywords>
  <dc:description>www.1ppt.com</dc:description>
  <cp:lastModifiedBy>Yupeng Hu</cp:lastModifiedBy>
  <cp:revision>145</cp:revision>
  <dcterms:created xsi:type="dcterms:W3CDTF">2022-05-05T01:54:00Z</dcterms:created>
  <dcterms:modified xsi:type="dcterms:W3CDTF">2024-04-11T16:37:28Z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eyJoZGlkIjoiNDA0ODg2Yjk0MDA3ZGUzMDkzY2NlMmQwNDBkOGJmYTEifQ==</vt:lpwstr>
  </property>
  <property fmtid="{D5CDD505-2E9C-101B-9397-08002B2CF9AE}" pid="3" name="ICV">
    <vt:lpwstr>F34431891DEC4AE4BF317F1FD61193DA</vt:lpwstr>
  </property>
  <property fmtid="{D5CDD505-2E9C-101B-9397-08002B2CF9AE}" pid="4" name="KSOProductBuildVer">
    <vt:lpwstr>2052-11.1.0.14309</vt:lpwstr>
  </property>
</Properties>
</file>